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sldIdLst>
    <p:sldId id="256" r:id="rId2"/>
    <p:sldId id="259" r:id="rId3"/>
    <p:sldId id="273" r:id="rId4"/>
    <p:sldId id="257" r:id="rId5"/>
    <p:sldId id="260" r:id="rId6"/>
    <p:sldId id="261" r:id="rId7"/>
    <p:sldId id="262" r:id="rId8"/>
    <p:sldId id="263" r:id="rId9"/>
    <p:sldId id="264" r:id="rId10"/>
    <p:sldId id="265" r:id="rId11"/>
    <p:sldId id="267" r:id="rId12"/>
    <p:sldId id="266" r:id="rId13"/>
    <p:sldId id="268" r:id="rId14"/>
    <p:sldId id="269" r:id="rId15"/>
    <p:sldId id="270" r:id="rId16"/>
    <p:sldId id="271" r:id="rId17"/>
    <p:sldId id="272" r:id="rId18"/>
    <p:sldId id="274" r:id="rId19"/>
  </p:sldIdLst>
  <p:sldSz cx="9144000" cy="5143500" type="screen16x9"/>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701" y="-86"/>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dirty="0"/>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1EA297-DA08-4D96-8AD0-6E26BC4B6567}" type="datetimeFigureOut">
              <a:rPr lang="pl-PL" smtClean="0"/>
              <a:t>02.12.2020</a:t>
            </a:fld>
            <a:endParaRPr lang="pl-PL" dirty="0"/>
          </a:p>
        </p:txBody>
      </p:sp>
      <p:sp>
        <p:nvSpPr>
          <p:cNvPr id="4" name="Symbol zastępczy obrazu slajd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l-PL" dirty="0"/>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dirty="0"/>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B7C8D7-3D45-4781-B38C-02C7F0F84136}" type="slidenum">
              <a:rPr lang="pl-PL" smtClean="0"/>
              <a:t>‹#›</a:t>
            </a:fld>
            <a:endParaRPr lang="pl-PL"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597819"/>
            <a:ext cx="7772400" cy="1102519"/>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3655C04F-CE43-46D6-A571-50E3E293202B}" type="datetime1">
              <a:rPr lang="pl-PL" smtClean="0"/>
              <a:t>02.12.2020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565FB7F-1DCD-4660-9EDE-A2F2FE8E2D53}" type="datetime1">
              <a:rPr lang="pl-PL" smtClean="0"/>
              <a:t>02.12.2020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3305176"/>
            <a:ext cx="7772400" cy="1021556"/>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4E1866DE-27D1-4D6F-802C-207B591AAB3B}" type="datetime1">
              <a:rPr lang="pl-PL" smtClean="0"/>
              <a:t>02.12.2020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AF4B2D8F-A931-4E31-B07B-CDC496B474D0}" type="datetime1">
              <a:rPr lang="pl-PL" smtClean="0"/>
              <a:t>02.12.2020</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05979"/>
            <a:ext cx="8229600" cy="857250"/>
          </a:xfrm>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D4B1AAC3-B59E-436F-BDAD-D465BC4063DC}" type="datetime1">
              <a:rPr lang="pl-PL" smtClean="0"/>
              <a:t>02.12.2020</a:t>
            </a:fld>
            <a:endParaRPr lang="pl-PL" dirty="0"/>
          </a:p>
        </p:txBody>
      </p:sp>
      <p:sp>
        <p:nvSpPr>
          <p:cNvPr id="8" name="Symbol zastępczy stopki 7"/>
          <p:cNvSpPr>
            <a:spLocks noGrp="1"/>
          </p:cNvSpPr>
          <p:nvPr>
            <p:ph type="ftr" sz="quarter" idx="11"/>
          </p:nvPr>
        </p:nvSpPr>
        <p:spPr/>
        <p:txBody>
          <a:bodyPr/>
          <a:lstStyle/>
          <a:p>
            <a:endParaRPr lang="pl-PL" dirty="0"/>
          </a:p>
        </p:txBody>
      </p:sp>
      <p:sp>
        <p:nvSpPr>
          <p:cNvPr id="9" name="Symbol zastępczy numeru slajdu 8"/>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205C8C61-BC97-4460-94DF-60FA54CFBA9D}" type="datetime1">
              <a:rPr lang="pl-PL" smtClean="0"/>
              <a:t>02.12.2020</a:t>
            </a:fld>
            <a:endParaRPr lang="pl-PL" dirty="0"/>
          </a:p>
        </p:txBody>
      </p:sp>
      <p:sp>
        <p:nvSpPr>
          <p:cNvPr id="4" name="Symbol zastępczy stopki 3"/>
          <p:cNvSpPr>
            <a:spLocks noGrp="1"/>
          </p:cNvSpPr>
          <p:nvPr>
            <p:ph type="ftr" sz="quarter" idx="11"/>
          </p:nvPr>
        </p:nvSpPr>
        <p:spPr/>
        <p:txBody>
          <a:bodyPr/>
          <a:lstStyle/>
          <a:p>
            <a:endParaRPr lang="pl-PL" dirty="0"/>
          </a:p>
        </p:txBody>
      </p:sp>
      <p:sp>
        <p:nvSpPr>
          <p:cNvPr id="5" name="Symbol zastępczy numeru slajdu 4"/>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D5E27289-923F-4BAB-8692-EBBFDF059A53}" type="datetime1">
              <a:rPr lang="pl-PL" smtClean="0"/>
              <a:t>02.12.2020</a:t>
            </a:fld>
            <a:endParaRPr lang="pl-PL" dirty="0"/>
          </a:p>
        </p:txBody>
      </p:sp>
      <p:sp>
        <p:nvSpPr>
          <p:cNvPr id="3" name="Symbol zastępczy stopki 2"/>
          <p:cNvSpPr>
            <a:spLocks noGrp="1"/>
          </p:cNvSpPr>
          <p:nvPr>
            <p:ph type="ftr" sz="quarter" idx="11"/>
          </p:nvPr>
        </p:nvSpPr>
        <p:spPr/>
        <p:txBody>
          <a:bodyPr/>
          <a:lstStyle/>
          <a:p>
            <a:endParaRPr lang="pl-PL" dirty="0"/>
          </a:p>
        </p:txBody>
      </p:sp>
      <p:sp>
        <p:nvSpPr>
          <p:cNvPr id="4" name="Symbol zastępczy numeru slajdu 3"/>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1" y="204787"/>
            <a:ext cx="3008313" cy="871538"/>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48A2B404-6E66-4D6D-BCFA-D98594451CE0}" type="datetime1">
              <a:rPr lang="pl-PL" smtClean="0"/>
              <a:t>02.12.2020</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3600450"/>
            <a:ext cx="5486400" cy="425054"/>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073BB4E7-5DCA-4529-92F7-08ED74FA82D4}" type="datetime1">
              <a:rPr lang="pl-PL" smtClean="0"/>
              <a:t>02.12.2020</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ECBD97C-C8BC-4580-9DDE-933F8208D242}" type="datetime1">
              <a:rPr lang="pl-PL" smtClean="0"/>
              <a:t>02.12.2020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154781"/>
            <a:ext cx="2057400" cy="329088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154781"/>
            <a:ext cx="6019800" cy="329088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02D11A93-33DD-45E6-B3E2-70DBE6F7BEE6}" type="datetime1">
              <a:rPr lang="pl-PL" smtClean="0"/>
              <a:t>02.12.2020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6213358-6C41-4A6B-B079-27667E88E325}" type="datetime1">
              <a:rPr lang="pl-PL" smtClean="0"/>
              <a:t>02.12.2020</a:t>
            </a:fld>
            <a:endParaRPr lang="pl-PL" dirty="0"/>
          </a:p>
        </p:txBody>
      </p:sp>
      <p:sp>
        <p:nvSpPr>
          <p:cNvPr id="5" name="Symbol zastępczy stopki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dirty="0"/>
          </a:p>
        </p:txBody>
      </p:sp>
      <p:sp>
        <p:nvSpPr>
          <p:cNvPr id="6" name="Symbol zastępczy numeru slajdu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305EFA8-2BCF-4322-B83B-0232E2AB01E6}" type="slidenum">
              <a:rPr lang="pl-PL" smtClean="0"/>
              <a:t>‹#›</a:t>
            </a:fld>
            <a:endParaRPr lang="pl-PL"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endParaRPr lang="pl-PL" dirty="0"/>
          </a:p>
        </p:txBody>
      </p:sp>
      <p:sp>
        <p:nvSpPr>
          <p:cNvPr id="3" name="Podtytuł 2"/>
          <p:cNvSpPr>
            <a:spLocks noGrp="1"/>
          </p:cNvSpPr>
          <p:nvPr>
            <p:ph type="subTitle" idx="1"/>
          </p:nvPr>
        </p:nvSpPr>
        <p:spPr/>
        <p:txBody>
          <a:bodyPr/>
          <a:lstStyle/>
          <a:p>
            <a:endParaRPr lang="pl-PL" dirty="0"/>
          </a:p>
        </p:txBody>
      </p:sp>
      <p:pic>
        <p:nvPicPr>
          <p:cNvPr id="4" name="Obraz 3" descr="strona tytułoa.jpg"/>
          <p:cNvPicPr>
            <a:picLocks noChangeAspect="1"/>
          </p:cNvPicPr>
          <p:nvPr/>
        </p:nvPicPr>
        <p:blipFill>
          <a:blip r:embed="rId2" cstate="print"/>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2628104" y="2116100"/>
            <a:ext cx="5760000" cy="911300"/>
          </a:xfrm>
        </p:spPr>
        <p:txBody>
          <a:bodyPr>
            <a:normAutofit fontScale="90000"/>
          </a:bodyPr>
          <a:lstStyle/>
          <a:p>
            <a:r>
              <a:rPr lang="pl-PL" sz="6000" dirty="0" smtClean="0">
                <a:solidFill>
                  <a:schemeClr val="tx1">
                    <a:lumMod val="65000"/>
                    <a:lumOff val="35000"/>
                  </a:schemeClr>
                </a:solidFill>
                <a:effectLst>
                  <a:outerShdw blurRad="50800" dist="38100" dir="2700000" algn="tl" rotWithShape="0">
                    <a:prstClr val="black">
                      <a:alpha val="40000"/>
                    </a:prstClr>
                  </a:outerShdw>
                </a:effectLst>
                <a:latin typeface="Calibri Light" pitchFamily="34" charset="0"/>
                <a:cs typeface="Calibri Light" pitchFamily="34" charset="0"/>
              </a:rPr>
              <a:t>WPROWADZENIE</a:t>
            </a:r>
            <a:r>
              <a:rPr lang="pl-PL" dirty="0" smtClean="0"/>
              <a:t> </a:t>
            </a:r>
            <a:endParaRPr lang="pl-PL" dirty="0"/>
          </a:p>
        </p:txBody>
      </p:sp>
      <p:sp>
        <p:nvSpPr>
          <p:cNvPr id="3" name="Podtytuł 2"/>
          <p:cNvSpPr>
            <a:spLocks noGrp="1"/>
          </p:cNvSpPr>
          <p:nvPr>
            <p:ph type="subTitle" idx="1"/>
          </p:nvPr>
        </p:nvSpPr>
        <p:spPr>
          <a:xfrm>
            <a:off x="2628104" y="1491630"/>
            <a:ext cx="5760000" cy="720080"/>
          </a:xfrm>
        </p:spPr>
        <p:txBody>
          <a:bodyPr>
            <a:noAutofit/>
          </a:bodyPr>
          <a:lstStyle/>
          <a:p>
            <a:r>
              <a:rPr lang="pl-PL" sz="4000" dirty="0" smtClean="0">
                <a:latin typeface="Calibri Light" pitchFamily="34" charset="0"/>
                <a:cs typeface="Calibri Light" pitchFamily="34" charset="0"/>
              </a:rPr>
              <a:t>Część I</a:t>
            </a:r>
            <a:endParaRPr lang="pl-PL" sz="4000" dirty="0">
              <a:latin typeface="Calibri Light" pitchFamily="34" charset="0"/>
              <a:cs typeface="Calibri Light"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SPIS TREŚCI </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056135"/>
            <a:ext cx="6733256" cy="3747863"/>
          </a:xfrm>
        </p:spPr>
        <p:txBody>
          <a:bodyPr>
            <a:noAutofit/>
          </a:bodyPr>
          <a:lstStyle/>
          <a:p>
            <a:pPr marL="623888" indent="-263525" algn="just">
              <a:spcBef>
                <a:spcPts val="600"/>
              </a:spcBef>
              <a:spcAft>
                <a:spcPts val="600"/>
              </a:spcAft>
              <a:buNone/>
            </a:pPr>
            <a:r>
              <a:rPr lang="pl-PL" sz="2400" dirty="0">
                <a:latin typeface="Calibri Light" pitchFamily="34" charset="0"/>
                <a:cs typeface="Calibri Light" pitchFamily="34" charset="0"/>
              </a:rPr>
              <a:t> </a:t>
            </a:r>
            <a:endParaRPr lang="pl-PL" sz="2400" dirty="0" smtClean="0">
              <a:latin typeface="Calibri Light" pitchFamily="34" charset="0"/>
              <a:cs typeface="Calibri Light" pitchFamily="34" charset="0"/>
            </a:endParaRPr>
          </a:p>
          <a:p>
            <a:pPr marL="623888" indent="-263525" algn="just">
              <a:spcBef>
                <a:spcPts val="600"/>
              </a:spcBef>
              <a:spcAft>
                <a:spcPts val="600"/>
              </a:spcAft>
              <a:buFont typeface="+mj-lt"/>
              <a:buAutoNum type="arabicPeriod"/>
            </a:pPr>
            <a:r>
              <a:rPr lang="pl-PL" sz="1800" dirty="0" smtClean="0">
                <a:latin typeface="Calibri Light" pitchFamily="34" charset="0"/>
                <a:cs typeface="Calibri Light" pitchFamily="34" charset="0"/>
              </a:rPr>
              <a:t>NA POCZĄTEK / str. 4</a:t>
            </a:r>
          </a:p>
          <a:p>
            <a:pPr marL="623888" indent="-263525" algn="just">
              <a:spcBef>
                <a:spcPts val="600"/>
              </a:spcBef>
              <a:spcAft>
                <a:spcPts val="600"/>
              </a:spcAft>
              <a:buFont typeface="+mj-lt"/>
              <a:buAutoNum type="arabicPeriod"/>
            </a:pPr>
            <a:r>
              <a:rPr lang="pl-PL" sz="1800" dirty="0" smtClean="0">
                <a:latin typeface="Calibri Light" pitchFamily="34" charset="0"/>
                <a:cs typeface="Calibri Light" pitchFamily="34" charset="0"/>
              </a:rPr>
              <a:t> RYS HISTORYCZNY / </a:t>
            </a:r>
            <a:r>
              <a:rPr lang="pl-PL" sz="1800" dirty="0" smtClean="0">
                <a:latin typeface="Calibri Light" pitchFamily="34" charset="0"/>
                <a:cs typeface="Calibri Light" pitchFamily="34" charset="0"/>
              </a:rPr>
              <a:t>str. 6</a:t>
            </a:r>
            <a:endParaRPr lang="pl-PL" sz="1800" dirty="0" smtClean="0">
              <a:latin typeface="Calibri Light" pitchFamily="34" charset="0"/>
              <a:cs typeface="Calibri Light" pitchFamily="34" charset="0"/>
            </a:endParaRPr>
          </a:p>
          <a:p>
            <a:pPr marL="623888" indent="-263525" algn="just">
              <a:spcBef>
                <a:spcPts val="600"/>
              </a:spcBef>
              <a:spcAft>
                <a:spcPts val="600"/>
              </a:spcAft>
              <a:buFont typeface="+mj-lt"/>
              <a:buAutoNum type="arabicPeriod"/>
            </a:pPr>
            <a:r>
              <a:rPr lang="pl-PL" sz="1800" dirty="0" smtClean="0">
                <a:latin typeface="Calibri Light" pitchFamily="34" charset="0"/>
                <a:cs typeface="Calibri Light" pitchFamily="34" charset="0"/>
              </a:rPr>
              <a:t> DEFINICJA</a:t>
            </a:r>
            <a:r>
              <a:rPr lang="pl-PL" sz="1800" dirty="0" smtClean="0">
                <a:latin typeface="Calibri Light" pitchFamily="34" charset="0"/>
                <a:cs typeface="Calibri Light" pitchFamily="34" charset="0"/>
              </a:rPr>
              <a:t> / str. 8</a:t>
            </a:r>
            <a:endParaRPr lang="pl-PL" sz="1800" dirty="0" smtClean="0">
              <a:latin typeface="Calibri Light" pitchFamily="34" charset="0"/>
              <a:cs typeface="Calibri Light" pitchFamily="34" charset="0"/>
            </a:endParaRPr>
          </a:p>
          <a:p>
            <a:pPr marL="623888" indent="-263525" algn="just">
              <a:spcBef>
                <a:spcPts val="600"/>
              </a:spcBef>
              <a:spcAft>
                <a:spcPts val="600"/>
              </a:spcAft>
              <a:buFont typeface="+mj-lt"/>
              <a:buAutoNum type="arabicPeriod"/>
            </a:pPr>
            <a:r>
              <a:rPr lang="pl-PL" sz="1800" dirty="0" smtClean="0">
                <a:latin typeface="Calibri Light" pitchFamily="34" charset="0"/>
                <a:cs typeface="Calibri Light" pitchFamily="34" charset="0"/>
              </a:rPr>
              <a:t> IDEA VS. RZECZYWISTOŚĆ</a:t>
            </a:r>
            <a:r>
              <a:rPr lang="pl-PL" sz="1800" dirty="0" smtClean="0">
                <a:latin typeface="Calibri Light" pitchFamily="34" charset="0"/>
                <a:cs typeface="Calibri Light" pitchFamily="34" charset="0"/>
              </a:rPr>
              <a:t> / str. 9</a:t>
            </a:r>
            <a:endParaRPr lang="pl-PL" sz="1800" dirty="0" smtClean="0">
              <a:latin typeface="Calibri Light" pitchFamily="34" charset="0"/>
              <a:cs typeface="Calibri Light" pitchFamily="34" charset="0"/>
            </a:endParaRPr>
          </a:p>
          <a:p>
            <a:pPr marL="623888" indent="-263525" algn="just">
              <a:spcBef>
                <a:spcPts val="600"/>
              </a:spcBef>
              <a:spcAft>
                <a:spcPts val="600"/>
              </a:spcAft>
              <a:buFont typeface="+mj-lt"/>
              <a:buAutoNum type="arabicPeriod"/>
            </a:pPr>
            <a:r>
              <a:rPr lang="pl-PL" sz="1800" dirty="0" smtClean="0">
                <a:latin typeface="Calibri Light" pitchFamily="34" charset="0"/>
                <a:cs typeface="Calibri Light" pitchFamily="34" charset="0"/>
              </a:rPr>
              <a:t> WYZWANIA</a:t>
            </a:r>
            <a:r>
              <a:rPr lang="pl-PL" sz="1800" dirty="0" smtClean="0">
                <a:latin typeface="Calibri Light" pitchFamily="34" charset="0"/>
                <a:cs typeface="Calibri Light" pitchFamily="34" charset="0"/>
              </a:rPr>
              <a:t> / str. 12</a:t>
            </a:r>
            <a:endParaRPr lang="pl-PL" sz="1800" dirty="0" smtClean="0">
              <a:latin typeface="Calibri Light" pitchFamily="34" charset="0"/>
              <a:cs typeface="Calibri Light" pitchFamily="34" charset="0"/>
            </a:endParaRPr>
          </a:p>
          <a:p>
            <a:pPr marL="623888" indent="-263525" algn="just">
              <a:spcBef>
                <a:spcPts val="600"/>
              </a:spcBef>
              <a:spcAft>
                <a:spcPts val="600"/>
              </a:spcAft>
              <a:buFont typeface="+mj-lt"/>
              <a:buAutoNum type="arabicPeriod"/>
            </a:pPr>
            <a:r>
              <a:rPr lang="pl-PL" sz="1800" dirty="0" smtClean="0">
                <a:latin typeface="Calibri Light" pitchFamily="34" charset="0"/>
                <a:cs typeface="Calibri Light" pitchFamily="34" charset="0"/>
              </a:rPr>
              <a:t> PODSUMOWANIE</a:t>
            </a:r>
            <a:r>
              <a:rPr lang="pl-PL" sz="1800" dirty="0" smtClean="0">
                <a:latin typeface="Calibri Light" pitchFamily="34" charset="0"/>
                <a:cs typeface="Calibri Light" pitchFamily="34" charset="0"/>
              </a:rPr>
              <a:t> / str. 14</a:t>
            </a:r>
            <a:r>
              <a:rPr lang="pl-PL" sz="1800" dirty="0" smtClean="0">
                <a:latin typeface="Calibri Light" pitchFamily="34" charset="0"/>
                <a:cs typeface="Calibri Light" pitchFamily="34" charset="0"/>
              </a:rPr>
              <a:t> </a:t>
            </a:r>
          </a:p>
          <a:p>
            <a:pPr marL="623888" indent="-263525" algn="just">
              <a:spcBef>
                <a:spcPts val="600"/>
              </a:spcBef>
              <a:spcAft>
                <a:spcPts val="600"/>
              </a:spcAft>
              <a:buFont typeface="+mj-lt"/>
              <a:buAutoNum type="arabicPeriod"/>
            </a:pPr>
            <a:r>
              <a:rPr lang="pl-PL" sz="1800" dirty="0" smtClean="0">
                <a:latin typeface="Calibri Light" pitchFamily="34" charset="0"/>
                <a:cs typeface="Calibri Light" pitchFamily="34" charset="0"/>
              </a:rPr>
              <a:t> CO DALEJ?</a:t>
            </a:r>
            <a:r>
              <a:rPr lang="pl-PL" sz="1800" dirty="0" smtClean="0">
                <a:latin typeface="Calibri Light" pitchFamily="34" charset="0"/>
                <a:cs typeface="Calibri Light" pitchFamily="34" charset="0"/>
              </a:rPr>
              <a:t> / str. </a:t>
            </a:r>
            <a:r>
              <a:rPr lang="pl-PL" sz="1800" dirty="0" smtClean="0">
                <a:latin typeface="Calibri Light" pitchFamily="34" charset="0"/>
                <a:cs typeface="Calibri Light" pitchFamily="34" charset="0"/>
              </a:rPr>
              <a:t>17</a:t>
            </a:r>
          </a:p>
          <a:p>
            <a:pPr marL="3175" indent="17463" algn="just">
              <a:spcBef>
                <a:spcPts val="600"/>
              </a:spcBef>
              <a:spcAft>
                <a:spcPts val="600"/>
              </a:spcAft>
            </a:pPr>
            <a:endParaRPr lang="pl-PL" sz="1800" dirty="0" smtClean="0">
              <a:latin typeface="Calibri Light" pitchFamily="34" charset="0"/>
              <a:cs typeface="Calibri Light" pitchFamily="34" charset="0"/>
            </a:endParaRPr>
          </a:p>
          <a:p>
            <a:pPr marL="3175" indent="17463" algn="just">
              <a:spcBef>
                <a:spcPts val="600"/>
              </a:spcBef>
              <a:spcAft>
                <a:spcPts val="600"/>
              </a:spcAft>
            </a:pPr>
            <a:endParaRPr lang="pl-PL" sz="1800" dirty="0" smtClean="0">
              <a:latin typeface="Calibri Light" pitchFamily="34" charset="0"/>
              <a:cs typeface="Calibri Light" pitchFamily="34" charset="0"/>
            </a:endParaRPr>
          </a:p>
        </p:txBody>
      </p:sp>
      <p:sp>
        <p:nvSpPr>
          <p:cNvPr id="6" name="Symbol zastępczy numeru slajdu 5"/>
          <p:cNvSpPr>
            <a:spLocks noGrp="1"/>
          </p:cNvSpPr>
          <p:nvPr>
            <p:ph type="sldNum" sz="quarter" idx="12"/>
          </p:nvPr>
        </p:nvSpPr>
        <p:spPr/>
        <p:txBody>
          <a:bodyPr/>
          <a:lstStyle/>
          <a:p>
            <a:fld id="{A305EFA8-2BCF-4322-B83B-0232E2AB01E6}" type="slidenum">
              <a:rPr lang="pl-PL" smtClean="0"/>
              <a:t>3</a:t>
            </a:fld>
            <a:endParaRPr lang="pl-PL"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056135"/>
            <a:ext cx="6733256" cy="3747863"/>
          </a:xfrm>
        </p:spPr>
        <p:txBody>
          <a:bodyPr>
            <a:noAutofit/>
          </a:bodyPr>
          <a:lstStyle/>
          <a:p>
            <a:pPr marL="3175" indent="17463" algn="just">
              <a:spcBef>
                <a:spcPts val="600"/>
              </a:spcBef>
              <a:spcAft>
                <a:spcPts val="600"/>
              </a:spcAft>
              <a:buNone/>
            </a:pPr>
            <a:r>
              <a:rPr lang="pl-PL" sz="1800" dirty="0" smtClean="0">
                <a:latin typeface="Calibri Light" pitchFamily="34" charset="0"/>
                <a:cs typeface="Calibri Light" pitchFamily="34" charset="0"/>
              </a:rPr>
              <a:t>Zanim przejdziemy do omawiania tego, jak idea godnej pracy zdefiniowana jest w dokumentach Międzynarodowej Organizacji Pracy, proponujemy chwilę refleksji w oparciu o poniższe pytania:</a:t>
            </a:r>
          </a:p>
          <a:p>
            <a:pPr marL="522288">
              <a:spcBef>
                <a:spcPts val="0"/>
              </a:spcBef>
              <a:buFont typeface="+mj-lt"/>
              <a:buAutoNum type="arabicPeriod"/>
            </a:pPr>
            <a:r>
              <a:rPr lang="pl-PL" sz="1800" i="1" dirty="0" smtClean="0">
                <a:latin typeface="Calibri Light" pitchFamily="34" charset="0"/>
                <a:cs typeface="Calibri Light" pitchFamily="34" charset="0"/>
              </a:rPr>
              <a:t>Czym dla Ciebie jest „godna praca”?</a:t>
            </a:r>
          </a:p>
          <a:p>
            <a:pPr marL="522288">
              <a:spcBef>
                <a:spcPts val="0"/>
              </a:spcBef>
              <a:buFont typeface="+mj-lt"/>
              <a:buAutoNum type="arabicPeriod"/>
            </a:pPr>
            <a:r>
              <a:rPr lang="pl-PL" sz="1800" i="1" dirty="0" smtClean="0">
                <a:latin typeface="Calibri Light" pitchFamily="34" charset="0"/>
                <a:cs typeface="Calibri Light" pitchFamily="34" charset="0"/>
              </a:rPr>
              <a:t>Jakie warunki muszą zostać spełnione, byś polecił(a) dane </a:t>
            </a:r>
            <a:br>
              <a:rPr lang="pl-PL" sz="1800" i="1" dirty="0" smtClean="0">
                <a:latin typeface="Calibri Light" pitchFamily="34" charset="0"/>
                <a:cs typeface="Calibri Light" pitchFamily="34" charset="0"/>
              </a:rPr>
            </a:br>
            <a:r>
              <a:rPr lang="pl-PL" sz="1800" i="1" dirty="0" smtClean="0">
                <a:latin typeface="Calibri Light" pitchFamily="34" charset="0"/>
                <a:cs typeface="Calibri Light" pitchFamily="34" charset="0"/>
              </a:rPr>
              <a:t>miejsce pracy bliskiej Ci osobie? </a:t>
            </a:r>
          </a:p>
          <a:p>
            <a:pPr marL="522288">
              <a:spcBef>
                <a:spcPts val="0"/>
              </a:spcBef>
              <a:buFont typeface="+mj-lt"/>
              <a:buAutoNum type="arabicPeriod"/>
            </a:pPr>
            <a:r>
              <a:rPr lang="pl-PL" sz="1800" i="1" dirty="0" smtClean="0">
                <a:latin typeface="Calibri Light" pitchFamily="34" charset="0"/>
                <a:cs typeface="Calibri Light" pitchFamily="34" charset="0"/>
              </a:rPr>
              <a:t>Co według Ciebie jest niedopuszczalne w miejscu pracy </a:t>
            </a:r>
            <a:br>
              <a:rPr lang="pl-PL" sz="1800" i="1" dirty="0" smtClean="0">
                <a:latin typeface="Calibri Light" pitchFamily="34" charset="0"/>
                <a:cs typeface="Calibri Light" pitchFamily="34" charset="0"/>
              </a:rPr>
            </a:br>
            <a:r>
              <a:rPr lang="pl-PL" sz="1800" i="1" dirty="0" smtClean="0">
                <a:latin typeface="Calibri Light" pitchFamily="34" charset="0"/>
                <a:cs typeface="Calibri Light" pitchFamily="34" charset="0"/>
              </a:rPr>
              <a:t>i w relacjach z pracodawcą?</a:t>
            </a:r>
          </a:p>
          <a:p>
            <a:pPr marL="522288">
              <a:spcBef>
                <a:spcPts val="0"/>
              </a:spcBef>
              <a:buFont typeface="+mj-lt"/>
              <a:buAutoNum type="arabicPeriod"/>
            </a:pPr>
            <a:r>
              <a:rPr lang="pl-PL" sz="1800" i="1" dirty="0" smtClean="0">
                <a:latin typeface="Calibri Light" pitchFamily="34" charset="0"/>
                <a:cs typeface="Calibri Light" pitchFamily="34" charset="0"/>
              </a:rPr>
              <a:t>Jaką pracę określił(a)byś jako pracę idealną?</a:t>
            </a:r>
            <a:endParaRPr lang="pl-PL" sz="1800" i="1" dirty="0">
              <a:latin typeface="Calibri Light" pitchFamily="34" charset="0"/>
              <a:cs typeface="Calibri Light" pitchFamily="34" charset="0"/>
            </a:endParaRPr>
          </a:p>
          <a:p>
            <a:pPr marL="3175" indent="17463" algn="just">
              <a:spcBef>
                <a:spcPts val="600"/>
              </a:spcBef>
              <a:spcAft>
                <a:spcPts val="600"/>
              </a:spcAft>
              <a:buNone/>
            </a:pPr>
            <a:r>
              <a:rPr lang="pl-PL" sz="1800" dirty="0" smtClean="0">
                <a:latin typeface="Calibri Light" pitchFamily="34" charset="0"/>
                <a:cs typeface="Calibri Light" pitchFamily="34" charset="0"/>
              </a:rPr>
              <a:t>Proponujemy zanotować swoje odpowiedzi, by móc je później skonfrontować z zapisami oficjalnych dokumentów oraz </a:t>
            </a:r>
            <a:br>
              <a:rPr lang="pl-PL" sz="1800" dirty="0" smtClean="0">
                <a:latin typeface="Calibri Light" pitchFamily="34" charset="0"/>
                <a:cs typeface="Calibri Light" pitchFamily="34" charset="0"/>
              </a:rPr>
            </a:br>
            <a:r>
              <a:rPr lang="pl-PL" sz="1800" dirty="0" smtClean="0">
                <a:latin typeface="Calibri Light" pitchFamily="34" charset="0"/>
                <a:cs typeface="Calibri Light" pitchFamily="34" charset="0"/>
              </a:rPr>
              <a:t>z odpowiedziami osób uczestniczących w spotkania projektowych. </a:t>
            </a:r>
          </a:p>
        </p:txBody>
      </p:sp>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NA POCZĄTEK…</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6" name="Symbol zastępczy numeru slajdu 5"/>
          <p:cNvSpPr>
            <a:spLocks noGrp="1"/>
          </p:cNvSpPr>
          <p:nvPr>
            <p:ph type="sldNum" sz="quarter" idx="12"/>
          </p:nvPr>
        </p:nvSpPr>
        <p:spPr/>
        <p:txBody>
          <a:bodyPr/>
          <a:lstStyle/>
          <a:p>
            <a:fld id="{A305EFA8-2BCF-4322-B83B-0232E2AB01E6}" type="slidenum">
              <a:rPr lang="pl-PL" smtClean="0"/>
              <a:t>4</a:t>
            </a:fld>
            <a:endParaRPr lang="pl-PL" dirty="0"/>
          </a:p>
        </p:txBody>
      </p:sp>
      <p:sp>
        <p:nvSpPr>
          <p:cNvPr id="7" name="Prostokąt 6"/>
          <p:cNvSpPr/>
          <p:nvPr/>
        </p:nvSpPr>
        <p:spPr>
          <a:xfrm>
            <a:off x="7740352" y="1419622"/>
            <a:ext cx="1116730" cy="2646878"/>
          </a:xfrm>
          <a:prstGeom prst="rect">
            <a:avLst/>
          </a:prstGeom>
          <a:noFill/>
        </p:spPr>
        <p:txBody>
          <a:bodyPr wrap="square" lIns="91440" tIns="45720" rIns="91440" bIns="45720">
            <a:spAutoFit/>
          </a:bodyPr>
          <a:lstStyle/>
          <a:p>
            <a:pPr algn="ctr"/>
            <a:r>
              <a:rPr lang="pl-PL" sz="166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a:t>
            </a:r>
            <a:endParaRPr lang="pl-PL" sz="166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NA POCZĄTEK…</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059583"/>
            <a:ext cx="6733256" cy="792087"/>
          </a:xfrm>
        </p:spPr>
        <p:txBody>
          <a:bodyPr>
            <a:noAutofit/>
          </a:bodyPr>
          <a:lstStyle/>
          <a:p>
            <a:pPr marL="3175" indent="-3175" algn="just">
              <a:spcBef>
                <a:spcPts val="600"/>
              </a:spcBef>
              <a:spcAft>
                <a:spcPts val="600"/>
              </a:spcAft>
              <a:buNone/>
            </a:pPr>
            <a:r>
              <a:rPr lang="pl-PL" sz="1600" dirty="0" smtClean="0">
                <a:latin typeface="Calibri Light" pitchFamily="34" charset="0"/>
                <a:cs typeface="Calibri Light" pitchFamily="34" charset="0"/>
              </a:rPr>
              <a:t>Próbę zdefiniowania idei godnej pracy podjęliśmy na spotkaniach konsultacyjnych realizowanych w projekcie </a:t>
            </a:r>
            <a:r>
              <a:rPr lang="pl-PL" sz="1600" i="1" dirty="0" smtClean="0">
                <a:latin typeface="Calibri Light" pitchFamily="34" charset="0"/>
                <a:cs typeface="Calibri Light" pitchFamily="34" charset="0"/>
              </a:rPr>
              <a:t>Zwiększanie potencjału działań na rzecz godnej pracy w dialogu społecznym</a:t>
            </a:r>
            <a:r>
              <a:rPr lang="pl-PL" sz="1600" dirty="0" smtClean="0">
                <a:latin typeface="Calibri Light" pitchFamily="34" charset="0"/>
                <a:cs typeface="Calibri Light" pitchFamily="34" charset="0"/>
              </a:rPr>
              <a:t>. Zdaniem uczestników i uczestniczek tych spotkań, </a:t>
            </a:r>
            <a:r>
              <a:rPr lang="pl-PL" sz="1600" b="1" dirty="0" smtClean="0">
                <a:latin typeface="Calibri Light" pitchFamily="34" charset="0"/>
                <a:cs typeface="Calibri Light" pitchFamily="34" charset="0"/>
              </a:rPr>
              <a:t>godna praca powinna zapewniać</a:t>
            </a:r>
            <a:r>
              <a:rPr lang="pl-PL" sz="1600" dirty="0" smtClean="0">
                <a:latin typeface="Calibri Light" pitchFamily="34" charset="0"/>
                <a:cs typeface="Calibri Light" pitchFamily="34" charset="0"/>
              </a:rPr>
              <a:t>:</a:t>
            </a:r>
            <a:endParaRPr lang="pl-PL" sz="1600" i="1" dirty="0">
              <a:latin typeface="Calibri Light" pitchFamily="34" charset="0"/>
              <a:cs typeface="Calibri Light" pitchFamily="34" charset="0"/>
            </a:endParaRPr>
          </a:p>
        </p:txBody>
      </p:sp>
      <p:sp>
        <p:nvSpPr>
          <p:cNvPr id="4" name="pole tekstowe 3"/>
          <p:cNvSpPr txBox="1"/>
          <p:nvPr/>
        </p:nvSpPr>
        <p:spPr>
          <a:xfrm>
            <a:off x="2123728" y="2355726"/>
            <a:ext cx="2160000" cy="795814"/>
          </a:xfrm>
          <a:prstGeom prst="roundRect">
            <a:avLst>
              <a:gd name="adj" fmla="val 12572"/>
            </a:avLst>
          </a:prstGeom>
          <a:solidFill>
            <a:schemeClr val="bg1">
              <a:lumMod val="50000"/>
            </a:schemeClr>
          </a:solidFill>
          <a:effectLst>
            <a:outerShdw blurRad="50800" dist="38100" dir="5400000" algn="t" rotWithShape="0">
              <a:prstClr val="black">
                <a:alpha val="40000"/>
              </a:prstClr>
            </a:outerShdw>
          </a:effectLst>
        </p:spPr>
        <p:txBody>
          <a:bodyPr wrap="square" rtlCol="0">
            <a:spAutoFit/>
          </a:bodyPr>
          <a:lstStyle/>
          <a:p>
            <a:pPr algn="ctr"/>
            <a:r>
              <a:rPr lang="pl-PL" b="1" dirty="0" smtClean="0">
                <a:solidFill>
                  <a:schemeClr val="bg1">
                    <a:lumMod val="85000"/>
                  </a:schemeClr>
                </a:solidFill>
                <a:latin typeface="Calibri Light" pitchFamily="34" charset="0"/>
                <a:cs typeface="Calibri Light" pitchFamily="34" charset="0"/>
              </a:rPr>
              <a:t>STABILNOŚĆ</a:t>
            </a:r>
          </a:p>
          <a:p>
            <a:pPr algn="ctr"/>
            <a:r>
              <a:rPr lang="pl-PL" sz="1200" dirty="0" smtClean="0">
                <a:solidFill>
                  <a:schemeClr val="bg1">
                    <a:lumMod val="85000"/>
                  </a:schemeClr>
                </a:solidFill>
                <a:latin typeface="Calibri Light" pitchFamily="34" charset="0"/>
                <a:cs typeface="Calibri Light" pitchFamily="34" charset="0"/>
              </a:rPr>
              <a:t>w zakresie zatrudnienia </a:t>
            </a:r>
          </a:p>
          <a:p>
            <a:pPr algn="ctr"/>
            <a:r>
              <a:rPr lang="pl-PL" sz="1200" dirty="0" smtClean="0">
                <a:solidFill>
                  <a:schemeClr val="bg1">
                    <a:lumMod val="85000"/>
                  </a:schemeClr>
                </a:solidFill>
                <a:latin typeface="Calibri Light" pitchFamily="34" charset="0"/>
                <a:cs typeface="Calibri Light" pitchFamily="34" charset="0"/>
              </a:rPr>
              <a:t>i wynagrodzenia</a:t>
            </a:r>
          </a:p>
        </p:txBody>
      </p:sp>
      <p:sp>
        <p:nvSpPr>
          <p:cNvPr id="6" name="pole tekstowe 5"/>
          <p:cNvSpPr txBox="1"/>
          <p:nvPr/>
        </p:nvSpPr>
        <p:spPr>
          <a:xfrm>
            <a:off x="4427984" y="2355726"/>
            <a:ext cx="2160000" cy="795814"/>
          </a:xfrm>
          <a:prstGeom prst="roundRect">
            <a:avLst>
              <a:gd name="adj" fmla="val 12572"/>
            </a:avLst>
          </a:prstGeom>
          <a:solidFill>
            <a:schemeClr val="bg1">
              <a:lumMod val="50000"/>
            </a:schemeClr>
          </a:solidFill>
          <a:effectLst>
            <a:outerShdw blurRad="50800" dist="38100" dir="5400000" algn="t" rotWithShape="0">
              <a:prstClr val="black">
                <a:alpha val="40000"/>
              </a:prstClr>
            </a:outerShdw>
          </a:effectLst>
        </p:spPr>
        <p:txBody>
          <a:bodyPr wrap="square" rtlCol="0">
            <a:spAutoFit/>
          </a:bodyPr>
          <a:lstStyle/>
          <a:p>
            <a:pPr algn="ctr"/>
            <a:r>
              <a:rPr lang="pl-PL" b="1" dirty="0" smtClean="0">
                <a:solidFill>
                  <a:schemeClr val="bg1">
                    <a:lumMod val="85000"/>
                  </a:schemeClr>
                </a:solidFill>
                <a:latin typeface="Calibri Light" pitchFamily="34" charset="0"/>
                <a:cs typeface="Calibri Light" pitchFamily="34" charset="0"/>
              </a:rPr>
              <a:t>BEZPIECZEŃSTWO</a:t>
            </a:r>
          </a:p>
          <a:p>
            <a:pPr algn="ctr"/>
            <a:r>
              <a:rPr lang="pl-PL" sz="1200" dirty="0" smtClean="0">
                <a:solidFill>
                  <a:schemeClr val="bg1">
                    <a:lumMod val="85000"/>
                  </a:schemeClr>
                </a:solidFill>
                <a:latin typeface="Calibri Light" pitchFamily="34" charset="0"/>
                <a:cs typeface="Calibri Light" pitchFamily="34" charset="0"/>
              </a:rPr>
              <a:t>BHP, bezpieczeństwo emocjonalno-psychiczne</a:t>
            </a:r>
          </a:p>
        </p:txBody>
      </p:sp>
      <p:sp>
        <p:nvSpPr>
          <p:cNvPr id="7" name="pole tekstowe 6"/>
          <p:cNvSpPr txBox="1"/>
          <p:nvPr/>
        </p:nvSpPr>
        <p:spPr>
          <a:xfrm>
            <a:off x="2123728" y="3277706"/>
            <a:ext cx="2160240" cy="1094244"/>
          </a:xfrm>
          <a:prstGeom prst="roundRect">
            <a:avLst>
              <a:gd name="adj" fmla="val 12572"/>
            </a:avLst>
          </a:prstGeom>
          <a:solidFill>
            <a:schemeClr val="bg1">
              <a:lumMod val="50000"/>
            </a:schemeClr>
          </a:solidFill>
          <a:effectLst>
            <a:outerShdw blurRad="50800" dist="38100" dir="5400000" algn="t" rotWithShape="0">
              <a:prstClr val="black">
                <a:alpha val="40000"/>
              </a:prstClr>
            </a:outerShdw>
          </a:effectLst>
        </p:spPr>
        <p:txBody>
          <a:bodyPr wrap="square" rtlCol="0">
            <a:spAutoFit/>
          </a:bodyPr>
          <a:lstStyle/>
          <a:p>
            <a:pPr algn="ctr"/>
            <a:r>
              <a:rPr lang="pl-PL" b="1" dirty="0" smtClean="0">
                <a:solidFill>
                  <a:schemeClr val="bg1">
                    <a:lumMod val="85000"/>
                  </a:schemeClr>
                </a:solidFill>
                <a:latin typeface="Calibri Light" pitchFamily="34" charset="0"/>
                <a:cs typeface="Calibri Light" pitchFamily="34" charset="0"/>
              </a:rPr>
              <a:t>MOŻLIWOŚĆ ROZWOJU</a:t>
            </a:r>
          </a:p>
          <a:p>
            <a:pPr algn="ctr"/>
            <a:r>
              <a:rPr lang="pl-PL" sz="1200" dirty="0" smtClean="0">
                <a:solidFill>
                  <a:schemeClr val="bg1">
                    <a:lumMod val="85000"/>
                  </a:schemeClr>
                </a:solidFill>
                <a:latin typeface="Calibri Light" pitchFamily="34" charset="0"/>
                <a:cs typeface="Calibri Light" pitchFamily="34" charset="0"/>
              </a:rPr>
              <a:t>rozwój kompetencji, możliwość awansu</a:t>
            </a:r>
          </a:p>
        </p:txBody>
      </p:sp>
      <p:sp>
        <p:nvSpPr>
          <p:cNvPr id="8" name="pole tekstowe 7"/>
          <p:cNvSpPr txBox="1"/>
          <p:nvPr/>
        </p:nvSpPr>
        <p:spPr>
          <a:xfrm>
            <a:off x="6732240" y="3277706"/>
            <a:ext cx="2160240" cy="1094244"/>
          </a:xfrm>
          <a:prstGeom prst="roundRect">
            <a:avLst>
              <a:gd name="adj" fmla="val 12572"/>
            </a:avLst>
          </a:prstGeom>
          <a:solidFill>
            <a:schemeClr val="bg1">
              <a:lumMod val="50000"/>
            </a:schemeClr>
          </a:solidFill>
          <a:effectLst>
            <a:outerShdw blurRad="50800" dist="38100" dir="5400000" algn="t" rotWithShape="0">
              <a:prstClr val="black">
                <a:alpha val="40000"/>
              </a:prstClr>
            </a:outerShdw>
          </a:effectLst>
        </p:spPr>
        <p:txBody>
          <a:bodyPr wrap="square" rtlCol="0">
            <a:spAutoFit/>
          </a:bodyPr>
          <a:lstStyle/>
          <a:p>
            <a:pPr algn="ctr"/>
            <a:r>
              <a:rPr lang="pl-PL" b="1" dirty="0" smtClean="0">
                <a:solidFill>
                  <a:schemeClr val="bg1">
                    <a:lumMod val="85000"/>
                  </a:schemeClr>
                </a:solidFill>
                <a:latin typeface="Calibri Light" pitchFamily="34" charset="0"/>
                <a:cs typeface="Calibri Light" pitchFamily="34" charset="0"/>
              </a:rPr>
              <a:t>MOŻLIWOŚĆ WYKAZANIA SIĘ</a:t>
            </a:r>
          </a:p>
          <a:p>
            <a:pPr algn="ctr"/>
            <a:r>
              <a:rPr lang="pl-PL" sz="1200" dirty="0">
                <a:solidFill>
                  <a:schemeClr val="bg1">
                    <a:lumMod val="85000"/>
                  </a:schemeClr>
                </a:solidFill>
                <a:latin typeface="Calibri Light" pitchFamily="34" charset="0"/>
                <a:cs typeface="Calibri Light" pitchFamily="34" charset="0"/>
              </a:rPr>
              <a:t>r</a:t>
            </a:r>
            <a:r>
              <a:rPr lang="pl-PL" sz="1200" dirty="0" smtClean="0">
                <a:solidFill>
                  <a:schemeClr val="bg1">
                    <a:lumMod val="85000"/>
                  </a:schemeClr>
                </a:solidFill>
                <a:latin typeface="Calibri Light" pitchFamily="34" charset="0"/>
                <a:cs typeface="Calibri Light" pitchFamily="34" charset="0"/>
              </a:rPr>
              <a:t>ealizacja ciekawych zadań, poczucie docenienia</a:t>
            </a:r>
          </a:p>
        </p:txBody>
      </p:sp>
      <p:sp>
        <p:nvSpPr>
          <p:cNvPr id="9" name="pole tekstowe 8"/>
          <p:cNvSpPr txBox="1"/>
          <p:nvPr/>
        </p:nvSpPr>
        <p:spPr>
          <a:xfrm>
            <a:off x="4427984" y="3277706"/>
            <a:ext cx="2160240" cy="1094244"/>
          </a:xfrm>
          <a:prstGeom prst="roundRect">
            <a:avLst>
              <a:gd name="adj" fmla="val 12572"/>
            </a:avLst>
          </a:prstGeom>
          <a:solidFill>
            <a:schemeClr val="bg1">
              <a:lumMod val="50000"/>
            </a:schemeClr>
          </a:solidFill>
          <a:effectLst>
            <a:outerShdw blurRad="50800" dist="38100" dir="5400000" algn="t" rotWithShape="0">
              <a:prstClr val="black">
                <a:alpha val="40000"/>
              </a:prstClr>
            </a:outerShdw>
          </a:effectLst>
        </p:spPr>
        <p:txBody>
          <a:bodyPr wrap="square" rtlCol="0">
            <a:spAutoFit/>
          </a:bodyPr>
          <a:lstStyle/>
          <a:p>
            <a:pPr algn="ctr"/>
            <a:r>
              <a:rPr lang="pl-PL" b="1" dirty="0" smtClean="0">
                <a:solidFill>
                  <a:schemeClr val="bg1">
                    <a:lumMod val="85000"/>
                  </a:schemeClr>
                </a:solidFill>
                <a:latin typeface="Calibri Light" pitchFamily="34" charset="0"/>
                <a:cs typeface="Calibri Light" pitchFamily="34" charset="0"/>
              </a:rPr>
              <a:t>WPŁYW NA </a:t>
            </a:r>
            <a:br>
              <a:rPr lang="pl-PL" b="1" dirty="0" smtClean="0">
                <a:solidFill>
                  <a:schemeClr val="bg1">
                    <a:lumMod val="85000"/>
                  </a:schemeClr>
                </a:solidFill>
                <a:latin typeface="Calibri Light" pitchFamily="34" charset="0"/>
                <a:cs typeface="Calibri Light" pitchFamily="34" charset="0"/>
              </a:rPr>
            </a:br>
            <a:r>
              <a:rPr lang="pl-PL" b="1" dirty="0" smtClean="0">
                <a:solidFill>
                  <a:schemeClr val="bg1">
                    <a:lumMod val="85000"/>
                  </a:schemeClr>
                </a:solidFill>
                <a:latin typeface="Calibri Light" pitchFamily="34" charset="0"/>
                <a:cs typeface="Calibri Light" pitchFamily="34" charset="0"/>
              </a:rPr>
              <a:t>SWOJĄ PRACĘ</a:t>
            </a:r>
          </a:p>
          <a:p>
            <a:pPr algn="ctr"/>
            <a:r>
              <a:rPr lang="pl-PL" sz="1200" dirty="0" smtClean="0">
                <a:solidFill>
                  <a:schemeClr val="bg1">
                    <a:lumMod val="85000"/>
                  </a:schemeClr>
                </a:solidFill>
                <a:latin typeface="Calibri Light" pitchFamily="34" charset="0"/>
                <a:cs typeface="Calibri Light" pitchFamily="34" charset="0"/>
              </a:rPr>
              <a:t> np. na sposób wykonywania powierzonych zadań</a:t>
            </a:r>
          </a:p>
        </p:txBody>
      </p:sp>
      <p:sp>
        <p:nvSpPr>
          <p:cNvPr id="10" name="pole tekstowe 9"/>
          <p:cNvSpPr txBox="1"/>
          <p:nvPr/>
        </p:nvSpPr>
        <p:spPr>
          <a:xfrm>
            <a:off x="6732240" y="2355726"/>
            <a:ext cx="2160240" cy="795814"/>
          </a:xfrm>
          <a:prstGeom prst="roundRect">
            <a:avLst>
              <a:gd name="adj" fmla="val 12572"/>
            </a:avLst>
          </a:prstGeom>
          <a:solidFill>
            <a:schemeClr val="bg1">
              <a:lumMod val="50000"/>
            </a:schemeClr>
          </a:solidFill>
          <a:effectLst>
            <a:outerShdw blurRad="50800" dist="38100" dir="5400000" algn="t" rotWithShape="0">
              <a:prstClr val="black">
                <a:alpha val="40000"/>
              </a:prstClr>
            </a:outerShdw>
          </a:effectLst>
        </p:spPr>
        <p:txBody>
          <a:bodyPr wrap="square" rtlCol="0">
            <a:spAutoFit/>
          </a:bodyPr>
          <a:lstStyle/>
          <a:p>
            <a:pPr algn="ctr"/>
            <a:r>
              <a:rPr lang="pl-PL" b="1" dirty="0" smtClean="0">
                <a:solidFill>
                  <a:schemeClr val="bg1">
                    <a:lumMod val="85000"/>
                  </a:schemeClr>
                </a:solidFill>
                <a:latin typeface="Calibri Light" pitchFamily="34" charset="0"/>
                <a:cs typeface="Calibri Light" pitchFamily="34" charset="0"/>
              </a:rPr>
              <a:t>RÓWNOWAGĘ</a:t>
            </a:r>
          </a:p>
          <a:p>
            <a:pPr algn="ctr"/>
            <a:r>
              <a:rPr lang="pl-PL" sz="1200" dirty="0" smtClean="0">
                <a:solidFill>
                  <a:schemeClr val="bg1">
                    <a:lumMod val="85000"/>
                  </a:schemeClr>
                </a:solidFill>
                <a:latin typeface="Calibri Light" pitchFamily="34" charset="0"/>
                <a:cs typeface="Calibri Light" pitchFamily="34" charset="0"/>
              </a:rPr>
              <a:t>między pracą, a życiem prywatnym, odpoczynek  </a:t>
            </a:r>
          </a:p>
        </p:txBody>
      </p:sp>
      <p:sp>
        <p:nvSpPr>
          <p:cNvPr id="11" name="Symbol zastępczy numeru slajdu 10"/>
          <p:cNvSpPr>
            <a:spLocks noGrp="1"/>
          </p:cNvSpPr>
          <p:nvPr>
            <p:ph type="sldNum" sz="quarter" idx="12"/>
          </p:nvPr>
        </p:nvSpPr>
        <p:spPr/>
        <p:txBody>
          <a:bodyPr/>
          <a:lstStyle/>
          <a:p>
            <a:fld id="{A305EFA8-2BCF-4322-B83B-0232E2AB01E6}" type="slidenum">
              <a:rPr lang="pl-PL" smtClean="0"/>
              <a:t>5</a:t>
            </a:fld>
            <a:endParaRPr lang="pl-P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RYS HISTORYCZNY </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056135"/>
            <a:ext cx="6733256" cy="3747863"/>
          </a:xfrm>
        </p:spPr>
        <p:txBody>
          <a:bodyPr>
            <a:noAutofit/>
          </a:bodyPr>
          <a:lstStyle/>
          <a:p>
            <a:pPr marL="3175" indent="-3175" algn="just">
              <a:spcBef>
                <a:spcPts val="600"/>
              </a:spcBef>
              <a:spcAft>
                <a:spcPts val="600"/>
              </a:spcAft>
              <a:buNone/>
            </a:pPr>
            <a:r>
              <a:rPr lang="pl-PL" sz="1600" dirty="0">
                <a:latin typeface="Calibri Light" pitchFamily="34" charset="0"/>
                <a:cs typeface="Calibri Light" pitchFamily="34" charset="0"/>
              </a:rPr>
              <a:t>Współczesne nam rozumienie i troska o stosunki pracy są stosunkowo młode. Ich początków szukać można w sukcesach pierwszych ruchów robotniczych, które były odpowiedzią na zmiany jakie przyniosła rewolucja przemysłowa </a:t>
            </a:r>
            <a:r>
              <a:rPr lang="pl-PL" sz="1600" dirty="0" smtClean="0">
                <a:latin typeface="Calibri Light" pitchFamily="34" charset="0"/>
                <a:cs typeface="Calibri Light" pitchFamily="34" charset="0"/>
              </a:rPr>
              <a:t/>
            </a:r>
            <a:br>
              <a:rPr lang="pl-PL" sz="1600" dirty="0" smtClean="0">
                <a:latin typeface="Calibri Light" pitchFamily="34" charset="0"/>
                <a:cs typeface="Calibri Light" pitchFamily="34" charset="0"/>
              </a:rPr>
            </a:br>
            <a:r>
              <a:rPr lang="pl-PL" sz="1600" dirty="0" smtClean="0">
                <a:latin typeface="Calibri Light" pitchFamily="34" charset="0"/>
                <a:cs typeface="Calibri Light" pitchFamily="34" charset="0"/>
              </a:rPr>
              <a:t>XVIII w</a:t>
            </a:r>
            <a:r>
              <a:rPr lang="pl-PL" sz="1600" dirty="0">
                <a:latin typeface="Calibri Light" pitchFamily="34" charset="0"/>
                <a:cs typeface="Calibri Light" pitchFamily="34" charset="0"/>
              </a:rPr>
              <a:t>.. Na początku XX w. starania o poprawę warunków pracy i życia robotników zostały zakłócone przez dwie kolejne wojny światowe. Ich zakończenie z kolei wprowadziło nową jakość do myślenia o stosunkach pracy </a:t>
            </a:r>
            <a:r>
              <a:rPr lang="pl-PL" sz="1600" dirty="0" smtClean="0">
                <a:latin typeface="Calibri Light" pitchFamily="34" charset="0"/>
                <a:cs typeface="Calibri Light" pitchFamily="34" charset="0"/>
              </a:rPr>
              <a:t/>
            </a:r>
            <a:br>
              <a:rPr lang="pl-PL" sz="1600" dirty="0" smtClean="0">
                <a:latin typeface="Calibri Light" pitchFamily="34" charset="0"/>
                <a:cs typeface="Calibri Light" pitchFamily="34" charset="0"/>
              </a:rPr>
            </a:br>
            <a:r>
              <a:rPr lang="pl-PL" sz="1600" dirty="0" smtClean="0">
                <a:latin typeface="Calibri Light" pitchFamily="34" charset="0"/>
                <a:cs typeface="Calibri Light" pitchFamily="34" charset="0"/>
              </a:rPr>
              <a:t>i </a:t>
            </a:r>
            <a:r>
              <a:rPr lang="pl-PL" sz="1600" dirty="0">
                <a:latin typeface="Calibri Light" pitchFamily="34" charset="0"/>
                <a:cs typeface="Calibri Light" pitchFamily="34" charset="0"/>
              </a:rPr>
              <a:t>do roli pracy w życiu społecznym</a:t>
            </a:r>
            <a:r>
              <a:rPr lang="pl-PL" sz="1600" dirty="0" smtClean="0">
                <a:latin typeface="Calibri Light" pitchFamily="34" charset="0"/>
                <a:cs typeface="Calibri Light" pitchFamily="34" charset="0"/>
              </a:rPr>
              <a:t>.</a:t>
            </a:r>
          </a:p>
          <a:p>
            <a:pPr indent="-257175" algn="just">
              <a:spcBef>
                <a:spcPts val="600"/>
              </a:spcBef>
              <a:spcAft>
                <a:spcPts val="600"/>
              </a:spcAft>
            </a:pPr>
            <a:r>
              <a:rPr lang="pl-PL" sz="1600" dirty="0" smtClean="0">
                <a:latin typeface="Calibri Light" pitchFamily="34" charset="0"/>
                <a:cs typeface="Calibri Light" pitchFamily="34" charset="0"/>
              </a:rPr>
              <a:t>W </a:t>
            </a:r>
            <a:r>
              <a:rPr lang="pl-PL" sz="1600" b="1" dirty="0">
                <a:latin typeface="Calibri Light" pitchFamily="34" charset="0"/>
                <a:cs typeface="Calibri Light" pitchFamily="34" charset="0"/>
              </a:rPr>
              <a:t>1919 r.</a:t>
            </a:r>
            <a:r>
              <a:rPr lang="pl-PL" sz="1600" dirty="0">
                <a:latin typeface="Calibri Light" pitchFamily="34" charset="0"/>
                <a:cs typeface="Calibri Light" pitchFamily="34" charset="0"/>
              </a:rPr>
              <a:t> na konferencji pokojowej w Paryżu podpisany zostaje traktat wersalski. Jednym z jego podstawowych założeń jest to, że </a:t>
            </a:r>
            <a:r>
              <a:rPr lang="pl-PL" sz="1600" b="1" dirty="0">
                <a:latin typeface="Calibri Light" pitchFamily="34" charset="0"/>
                <a:cs typeface="Calibri Light" pitchFamily="34" charset="0"/>
              </a:rPr>
              <a:t>pokój między narodami można osiągnąć tylko zapewniając pokój społeczny</a:t>
            </a:r>
            <a:r>
              <a:rPr lang="pl-PL" sz="1600" dirty="0">
                <a:latin typeface="Calibri Light" pitchFamily="34" charset="0"/>
                <a:cs typeface="Calibri Light" pitchFamily="34" charset="0"/>
              </a:rPr>
              <a:t>. </a:t>
            </a:r>
          </a:p>
          <a:p>
            <a:pPr indent="-257175" algn="just">
              <a:spcBef>
                <a:spcPts val="600"/>
              </a:spcBef>
              <a:spcAft>
                <a:spcPts val="600"/>
              </a:spcAft>
            </a:pPr>
            <a:r>
              <a:rPr lang="pl-PL" sz="1600" dirty="0">
                <a:latin typeface="Calibri Light" pitchFamily="34" charset="0"/>
                <a:cs typeface="Calibri Light" pitchFamily="34" charset="0"/>
              </a:rPr>
              <a:t>Podczas tej samej konferencji powołana zostaje </a:t>
            </a:r>
            <a:r>
              <a:rPr lang="pl-PL" sz="1600" b="1" dirty="0">
                <a:latin typeface="Calibri Light" pitchFamily="34" charset="0"/>
                <a:cs typeface="Calibri Light" pitchFamily="34" charset="0"/>
              </a:rPr>
              <a:t>Międzynarodowa Organizacja Pracy (MOP)</a:t>
            </a:r>
            <a:r>
              <a:rPr lang="pl-PL" sz="1600" dirty="0">
                <a:latin typeface="Calibri Light" pitchFamily="34" charset="0"/>
                <a:cs typeface="Calibri Light" pitchFamily="34" charset="0"/>
              </a:rPr>
              <a:t>, mająca realizować powyższe założenie działając na rzecz godnych warunków pracy i sprawiedliwości społecznej na całym świecie. </a:t>
            </a:r>
          </a:p>
          <a:p>
            <a:pPr marL="3175" indent="-3175" algn="just">
              <a:buNone/>
            </a:pPr>
            <a:endParaRPr lang="pl-PL" sz="14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6</a:t>
            </a:fld>
            <a:endParaRPr lang="pl-P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RYS HISTORYCZNY </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056135"/>
            <a:ext cx="6733256" cy="3747863"/>
          </a:xfrm>
        </p:spPr>
        <p:txBody>
          <a:bodyPr>
            <a:noAutofit/>
          </a:bodyPr>
          <a:lstStyle/>
          <a:p>
            <a:pPr marL="3175" indent="-3175" algn="just">
              <a:buNone/>
            </a:pPr>
            <a:r>
              <a:rPr lang="pl-PL" sz="1600" dirty="0">
                <a:latin typeface="Calibri Light" pitchFamily="34" charset="0"/>
                <a:cs typeface="Calibri Light" pitchFamily="34" charset="0"/>
              </a:rPr>
              <a:t>W </a:t>
            </a:r>
            <a:r>
              <a:rPr lang="pl-PL" sz="1600" b="1" dirty="0">
                <a:latin typeface="Calibri Light" pitchFamily="34" charset="0"/>
                <a:cs typeface="Calibri Light" pitchFamily="34" charset="0"/>
              </a:rPr>
              <a:t>1944 r.</a:t>
            </a:r>
            <a:r>
              <a:rPr lang="pl-PL" sz="1600" dirty="0">
                <a:latin typeface="Calibri Light" pitchFamily="34" charset="0"/>
                <a:cs typeface="Calibri Light" pitchFamily="34" charset="0"/>
              </a:rPr>
              <a:t> podpisana zostaje </a:t>
            </a:r>
            <a:r>
              <a:rPr lang="pl-PL" sz="1600" b="1" dirty="0">
                <a:latin typeface="Calibri Light" pitchFamily="34" charset="0"/>
                <a:cs typeface="Calibri Light" pitchFamily="34" charset="0"/>
              </a:rPr>
              <a:t>Deklaracja Filadelfijska</a:t>
            </a:r>
            <a:r>
              <a:rPr lang="pl-PL" sz="1600" dirty="0">
                <a:latin typeface="Calibri Light" pitchFamily="34" charset="0"/>
                <a:cs typeface="Calibri Light" pitchFamily="34" charset="0"/>
              </a:rPr>
              <a:t>, stanowiąca doprecyzowanie i uzupełnienie konstytucji MOP. Deklaracja ta wprowadza podstawowe zasady, na których opiera się Organizacja i jej dążenia:</a:t>
            </a:r>
          </a:p>
          <a:p>
            <a:pPr lvl="0" indent="-257175" algn="just"/>
            <a:r>
              <a:rPr lang="pl-PL" sz="1600" b="1" i="1" dirty="0">
                <a:latin typeface="Calibri Light" pitchFamily="34" charset="0"/>
                <a:cs typeface="Calibri Light" pitchFamily="34" charset="0"/>
              </a:rPr>
              <a:t>praca nie jest towarem</a:t>
            </a:r>
            <a:r>
              <a:rPr lang="pl-PL" sz="1600" i="1" dirty="0">
                <a:latin typeface="Calibri Light" pitchFamily="34" charset="0"/>
                <a:cs typeface="Calibri Light" pitchFamily="34" charset="0"/>
              </a:rPr>
              <a:t>,</a:t>
            </a:r>
          </a:p>
          <a:p>
            <a:pPr lvl="0" indent="-257175" algn="just"/>
            <a:r>
              <a:rPr lang="pl-PL" sz="1600" i="1" dirty="0">
                <a:latin typeface="Calibri Light" pitchFamily="34" charset="0"/>
                <a:cs typeface="Calibri Light" pitchFamily="34" charset="0"/>
              </a:rPr>
              <a:t>wolność słowa i zrzeszania się jest warunkiem nieodzownym trwałego postępu, </a:t>
            </a:r>
          </a:p>
          <a:p>
            <a:pPr lvl="0" indent="-257175" algn="just"/>
            <a:r>
              <a:rPr lang="pl-PL" sz="1600" i="1" dirty="0">
                <a:latin typeface="Calibri Light" pitchFamily="34" charset="0"/>
                <a:cs typeface="Calibri Light" pitchFamily="34" charset="0"/>
              </a:rPr>
              <a:t>ubóstwo, gdziekolwiek istnieje, stanowi niebezpieczeństwo dla dobrobytu wszystkich, </a:t>
            </a:r>
          </a:p>
          <a:p>
            <a:pPr lvl="0" indent="-257175" algn="just"/>
            <a:r>
              <a:rPr lang="pl-PL" sz="1600" i="1" dirty="0">
                <a:latin typeface="Calibri Light" pitchFamily="34" charset="0"/>
                <a:cs typeface="Calibri Light" pitchFamily="34" charset="0"/>
              </a:rPr>
              <a:t>walkę z niedostatkiem należy prowadzić z niestrudzoną energią w łonie każdego narodu, jak też wysiłkiem międzynarodowym stałym i uzgodnionym, w którym przedstawiciele pracowników i pracodawców, współpracując na stopie równości z przedstawicielami rządów, biorą udział w swobodnych dyskusjach i w decyzjach o charakterze demokratycznym celem dążenia do dobrobytu powszechnego.  </a:t>
            </a:r>
          </a:p>
          <a:p>
            <a:pPr algn="just">
              <a:spcBef>
                <a:spcPts val="600"/>
              </a:spcBef>
              <a:spcAft>
                <a:spcPts val="600"/>
              </a:spcAft>
              <a:buNone/>
            </a:pPr>
            <a:r>
              <a:rPr lang="pl-PL" sz="1600" dirty="0" smtClean="0">
                <a:latin typeface="Calibri Light" pitchFamily="34" charset="0"/>
                <a:cs typeface="Calibri Light" pitchFamily="34" charset="0"/>
              </a:rPr>
              <a:t>. </a:t>
            </a:r>
            <a:endParaRPr lang="pl-PL" sz="1600" dirty="0">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7</a:t>
            </a:fld>
            <a:endParaRPr lang="pl-P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DEFINICJA  </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056135"/>
            <a:ext cx="6733256" cy="3747863"/>
          </a:xfrm>
        </p:spPr>
        <p:txBody>
          <a:bodyPr>
            <a:noAutofit/>
          </a:bodyPr>
          <a:lstStyle/>
          <a:p>
            <a:pPr marL="3175" indent="-3175" algn="just">
              <a:buNone/>
            </a:pPr>
            <a:r>
              <a:rPr lang="pl-PL" sz="1600" dirty="0">
                <a:latin typeface="Calibri Light" pitchFamily="34" charset="0"/>
                <a:cs typeface="Calibri Light" pitchFamily="34" charset="0"/>
              </a:rPr>
              <a:t>Idea godnej pracy wprowadzona zostaje w </a:t>
            </a:r>
            <a:r>
              <a:rPr lang="pl-PL" sz="1600" b="1" dirty="0">
                <a:latin typeface="Calibri Light" pitchFamily="34" charset="0"/>
                <a:cs typeface="Calibri Light" pitchFamily="34" charset="0"/>
              </a:rPr>
              <a:t>1999 r.</a:t>
            </a:r>
            <a:r>
              <a:rPr lang="pl-PL" sz="1600" dirty="0">
                <a:latin typeface="Calibri Light" pitchFamily="34" charset="0"/>
                <a:cs typeface="Calibri Light" pitchFamily="34" charset="0"/>
              </a:rPr>
              <a:t> na 87 sesji Międzynarodowej Konferencji Pracy. Była to odpowiedź na wyzwania przełomu wieków: postępującą globalizację, umiędzynarodowienie się rynków kapitałowych, liberalizację handlu. </a:t>
            </a:r>
            <a:endParaRPr lang="pl-PL" sz="1600" dirty="0" smtClean="0">
              <a:latin typeface="Calibri Light" pitchFamily="34" charset="0"/>
              <a:cs typeface="Calibri Light" pitchFamily="34" charset="0"/>
            </a:endParaRPr>
          </a:p>
          <a:p>
            <a:pPr marL="3175" indent="-3175" algn="just">
              <a:buNone/>
            </a:pPr>
            <a:endParaRPr lang="pl-PL" sz="1600" dirty="0" smtClean="0">
              <a:latin typeface="Calibri Light" pitchFamily="34" charset="0"/>
              <a:cs typeface="Calibri Light" pitchFamily="34" charset="0"/>
            </a:endParaRPr>
          </a:p>
          <a:p>
            <a:pPr marL="3175" indent="-3175" algn="just">
              <a:buNone/>
            </a:pPr>
            <a:r>
              <a:rPr lang="pl-PL" sz="1600" dirty="0" smtClean="0">
                <a:latin typeface="Calibri Light" pitchFamily="34" charset="0"/>
                <a:cs typeface="Calibri Light" pitchFamily="34" charset="0"/>
              </a:rPr>
              <a:t>Godna </a:t>
            </a:r>
            <a:r>
              <a:rPr lang="pl-PL" sz="1600" dirty="0">
                <a:latin typeface="Calibri Light" pitchFamily="34" charset="0"/>
                <a:cs typeface="Calibri Light" pitchFamily="34" charset="0"/>
              </a:rPr>
              <a:t>praca została wówczas zdefiniowana jako </a:t>
            </a:r>
            <a:r>
              <a:rPr lang="pl-PL" sz="1600" b="1" i="1" dirty="0">
                <a:latin typeface="Calibri Light" pitchFamily="34" charset="0"/>
                <a:cs typeface="Calibri Light" pitchFamily="34" charset="0"/>
              </a:rPr>
              <a:t>„szansa dla kobiet i mężczyzn do uzyskania godnej i produktywnej pracy w warunkach wolności, równości, bezpieczeństwa i ludzkiej godności”</a:t>
            </a:r>
            <a:r>
              <a:rPr lang="pl-PL" sz="1600" dirty="0">
                <a:latin typeface="Calibri Light" pitchFamily="34" charset="0"/>
                <a:cs typeface="Calibri Light" pitchFamily="34" charset="0"/>
              </a:rPr>
              <a:t>. </a:t>
            </a:r>
          </a:p>
          <a:p>
            <a:pPr marL="3175" indent="-3175" algn="just">
              <a:buNone/>
            </a:pPr>
            <a:r>
              <a:rPr lang="pl-PL" sz="1600" dirty="0" smtClean="0">
                <a:latin typeface="Calibri Light" pitchFamily="34" charset="0"/>
                <a:cs typeface="Calibri Light" pitchFamily="34" charset="0"/>
              </a:rPr>
              <a:t>Na </a:t>
            </a:r>
            <a:r>
              <a:rPr lang="pl-PL" sz="1600" dirty="0">
                <a:latin typeface="Calibri Light" pitchFamily="34" charset="0"/>
                <a:cs typeface="Calibri Light" pitchFamily="34" charset="0"/>
              </a:rPr>
              <a:t>tak rozumianą godną pracę składają się cztery komponenty: </a:t>
            </a:r>
          </a:p>
          <a:p>
            <a:pPr lvl="0" indent="-257175"/>
            <a:r>
              <a:rPr lang="pl-PL" sz="1600" dirty="0">
                <a:latin typeface="Calibri Light" pitchFamily="34" charset="0"/>
                <a:cs typeface="Calibri Light" pitchFamily="34" charset="0"/>
              </a:rPr>
              <a:t>zatrudnienie, </a:t>
            </a:r>
          </a:p>
          <a:p>
            <a:pPr lvl="0" indent="-257175"/>
            <a:r>
              <a:rPr lang="pl-PL" sz="1600" dirty="0">
                <a:latin typeface="Calibri Light" pitchFamily="34" charset="0"/>
                <a:cs typeface="Calibri Light" pitchFamily="34" charset="0"/>
              </a:rPr>
              <a:t>ochrona socjalna, </a:t>
            </a:r>
          </a:p>
          <a:p>
            <a:pPr lvl="0" indent="-257175"/>
            <a:r>
              <a:rPr lang="pl-PL" sz="1600" dirty="0">
                <a:latin typeface="Calibri Light" pitchFamily="34" charset="0"/>
                <a:cs typeface="Calibri Light" pitchFamily="34" charset="0"/>
              </a:rPr>
              <a:t>fundamentalne prawa pracownicze, </a:t>
            </a:r>
          </a:p>
          <a:p>
            <a:pPr lvl="0" indent="-257175"/>
            <a:r>
              <a:rPr lang="pl-PL" sz="1600" dirty="0">
                <a:latin typeface="Calibri Light" pitchFamily="34" charset="0"/>
                <a:cs typeface="Calibri Light" pitchFamily="34" charset="0"/>
              </a:rPr>
              <a:t>dialog społeczny</a:t>
            </a:r>
            <a:r>
              <a:rPr lang="pl-PL" sz="1600" dirty="0" smtClean="0">
                <a:latin typeface="Calibri Light" pitchFamily="34" charset="0"/>
                <a:cs typeface="Calibri Light" pitchFamily="34" charset="0"/>
              </a:rPr>
              <a:t>.</a:t>
            </a:r>
            <a:endParaRPr lang="pl-PL" sz="1600" dirty="0">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8</a:t>
            </a:fld>
            <a:endParaRPr lang="pl-P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IDEA </a:t>
            </a:r>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vs</a:t>
            </a:r>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 RZECZYWISTOŚĆ   </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056135"/>
            <a:ext cx="6733256" cy="3747863"/>
          </a:xfrm>
        </p:spPr>
        <p:txBody>
          <a:bodyPr>
            <a:noAutofit/>
          </a:bodyPr>
          <a:lstStyle/>
          <a:p>
            <a:pPr marL="3175" indent="-3175" algn="just">
              <a:buNone/>
            </a:pPr>
            <a:r>
              <a:rPr lang="pl-PL" sz="1400" dirty="0">
                <a:latin typeface="Calibri Light" pitchFamily="34" charset="0"/>
                <a:cs typeface="Calibri Light" pitchFamily="34" charset="0"/>
              </a:rPr>
              <a:t>Międzynarodowa Organizacja Pracy działa już ponad sto lat. </a:t>
            </a:r>
            <a:r>
              <a:rPr lang="pl-PL" sz="1400" dirty="0" smtClean="0">
                <a:latin typeface="Calibri Light" pitchFamily="34" charset="0"/>
                <a:cs typeface="Calibri Light" pitchFamily="34" charset="0"/>
              </a:rPr>
              <a:t>W tym czasie warunki pracy na całym świecie poprawiły się w sposób niepodważalny. Nie </a:t>
            </a:r>
            <a:r>
              <a:rPr lang="pl-PL" sz="1400" dirty="0">
                <a:latin typeface="Calibri Light" pitchFamily="34" charset="0"/>
                <a:cs typeface="Calibri Light" pitchFamily="34" charset="0"/>
              </a:rPr>
              <a:t>oznacza to jednak, że możemy spocząć na laurach. O </a:t>
            </a:r>
            <a:r>
              <a:rPr lang="pl-PL" sz="1400" dirty="0" smtClean="0">
                <a:latin typeface="Calibri Light" pitchFamily="34" charset="0"/>
                <a:cs typeface="Calibri Light" pitchFamily="34" charset="0"/>
              </a:rPr>
              <a:t>tym, </a:t>
            </a:r>
            <a:r>
              <a:rPr lang="pl-PL" sz="1400" dirty="0">
                <a:latin typeface="Calibri Light" pitchFamily="34" charset="0"/>
                <a:cs typeface="Calibri Light" pitchFamily="34" charset="0"/>
              </a:rPr>
              <a:t>jak wiele jest jeszcze do zrobienia świadczyć mogą m.in. wyniki corocznego raportu Międzynarodowej Konfederacji Związków Zawodowych (ITUC) </a:t>
            </a:r>
            <a:r>
              <a:rPr lang="pl-PL" sz="1400" b="1" dirty="0">
                <a:latin typeface="Calibri Light" pitchFamily="34" charset="0"/>
                <a:cs typeface="Calibri Light" pitchFamily="34" charset="0"/>
              </a:rPr>
              <a:t>Global </a:t>
            </a:r>
            <a:r>
              <a:rPr lang="pl-PL" sz="1400" b="1" dirty="0">
                <a:latin typeface="Calibri Light" pitchFamily="34" charset="0"/>
                <a:cs typeface="Calibri Light" pitchFamily="34" charset="0"/>
              </a:rPr>
              <a:t>Right</a:t>
            </a:r>
            <a:r>
              <a:rPr lang="pl-PL" sz="1400" b="1" dirty="0">
                <a:latin typeface="Calibri Light" pitchFamily="34" charset="0"/>
                <a:cs typeface="Calibri Light" pitchFamily="34" charset="0"/>
              </a:rPr>
              <a:t> </a:t>
            </a:r>
            <a:r>
              <a:rPr lang="pl-PL" sz="1400" b="1" dirty="0">
                <a:latin typeface="Calibri Light" pitchFamily="34" charset="0"/>
                <a:cs typeface="Calibri Light" pitchFamily="34" charset="0"/>
              </a:rPr>
              <a:t>Index</a:t>
            </a:r>
            <a:r>
              <a:rPr lang="pl-PL" sz="1400" b="1" dirty="0">
                <a:latin typeface="Calibri Light" pitchFamily="34" charset="0"/>
                <a:cs typeface="Calibri Light" pitchFamily="34" charset="0"/>
              </a:rPr>
              <a:t>. </a:t>
            </a:r>
            <a:r>
              <a:rPr lang="pl-PL" sz="1400" dirty="0">
                <a:latin typeface="Calibri Light" pitchFamily="34" charset="0"/>
                <a:cs typeface="Calibri Light" pitchFamily="34" charset="0"/>
              </a:rPr>
              <a:t>Polska po raz kolejny zaliczana jest </a:t>
            </a:r>
            <a:r>
              <a:rPr lang="pl-PL" sz="1400" dirty="0" smtClean="0">
                <a:latin typeface="Calibri Light" pitchFamily="34" charset="0"/>
                <a:cs typeface="Calibri Light" pitchFamily="34" charset="0"/>
              </a:rPr>
              <a:t>w nim </a:t>
            </a:r>
            <a:r>
              <a:rPr lang="pl-PL" sz="1400" dirty="0">
                <a:latin typeface="Calibri Light" pitchFamily="34" charset="0"/>
                <a:cs typeface="Calibri Light" pitchFamily="34" charset="0"/>
              </a:rPr>
              <a:t>do grupy krajów, w których ma miejsce „regularne łamanie prawa pracy”. </a:t>
            </a:r>
            <a:endParaRPr lang="pl-PL" sz="1400" dirty="0" smtClean="0">
              <a:latin typeface="Calibri Light" pitchFamily="34" charset="0"/>
              <a:cs typeface="Calibri Light" pitchFamily="34" charset="0"/>
            </a:endParaRPr>
          </a:p>
          <a:p>
            <a:pPr marL="3175" indent="-3175" algn="just">
              <a:buNone/>
            </a:pPr>
            <a:endParaRPr lang="pl-PL" sz="1400" dirty="0" smtClean="0">
              <a:latin typeface="Calibri Light" pitchFamily="34" charset="0"/>
              <a:cs typeface="Calibri Light" pitchFamily="34" charset="0"/>
            </a:endParaRPr>
          </a:p>
          <a:p>
            <a:pPr marL="3175" indent="-3175" algn="just">
              <a:buNone/>
            </a:pPr>
            <a:r>
              <a:rPr lang="pl-PL" sz="1400" dirty="0" smtClean="0">
                <a:latin typeface="Calibri Light" pitchFamily="34" charset="0"/>
                <a:cs typeface="Calibri Light" pitchFamily="34" charset="0"/>
              </a:rPr>
              <a:t>Głównymi </a:t>
            </a:r>
            <a:r>
              <a:rPr lang="pl-PL" sz="1400" dirty="0">
                <a:latin typeface="Calibri Light" pitchFamily="34" charset="0"/>
                <a:cs typeface="Calibri Light" pitchFamily="34" charset="0"/>
              </a:rPr>
              <a:t>problemami polskiego rynku pracy są</a:t>
            </a:r>
            <a:r>
              <a:rPr lang="pl-PL" sz="1400" dirty="0" smtClean="0">
                <a:latin typeface="Calibri Light" pitchFamily="34" charset="0"/>
                <a:cs typeface="Calibri Light" pitchFamily="34" charset="0"/>
              </a:rPr>
              <a:t>:</a:t>
            </a:r>
          </a:p>
          <a:p>
            <a:pPr marL="3175" indent="-3175" algn="just">
              <a:buNone/>
            </a:pPr>
            <a:endParaRPr lang="pl-PL" sz="1400" dirty="0" smtClean="0">
              <a:latin typeface="Calibri Light" pitchFamily="34" charset="0"/>
              <a:cs typeface="Calibri Light" pitchFamily="34" charset="0"/>
            </a:endParaRPr>
          </a:p>
          <a:p>
            <a:pPr indent="-257175">
              <a:spcBef>
                <a:spcPts val="600"/>
              </a:spcBef>
              <a:spcAft>
                <a:spcPts val="600"/>
              </a:spcAft>
            </a:pPr>
            <a:r>
              <a:rPr lang="pl-PL" sz="1600" b="1" dirty="0">
                <a:latin typeface="Calibri Light" pitchFamily="34" charset="0"/>
                <a:cs typeface="Calibri Light" pitchFamily="34" charset="0"/>
              </a:rPr>
              <a:t>wciąż zbyt mała liczba dobrych miejsc pracy</a:t>
            </a:r>
            <a:r>
              <a:rPr lang="pl-PL" sz="1600" dirty="0">
                <a:latin typeface="Calibri Light" pitchFamily="34" charset="0"/>
                <a:cs typeface="Calibri Light" pitchFamily="34" charset="0"/>
              </a:rPr>
              <a:t>, zapewniających godne wynagrodzenie </a:t>
            </a:r>
            <a:r>
              <a:rPr lang="pl-PL" sz="1600" dirty="0" smtClean="0">
                <a:latin typeface="Calibri Light" pitchFamily="34" charset="0"/>
                <a:cs typeface="Calibri Light" pitchFamily="34" charset="0"/>
              </a:rPr>
              <a:t>i </a:t>
            </a:r>
            <a:r>
              <a:rPr lang="pl-PL" sz="1600" dirty="0">
                <a:latin typeface="Calibri Light" pitchFamily="34" charset="0"/>
                <a:cs typeface="Calibri Light" pitchFamily="34" charset="0"/>
              </a:rPr>
              <a:t>stabilność (umowa o pracę na czas nieokreślony</a:t>
            </a:r>
            <a:r>
              <a:rPr lang="pl-PL" sz="1600" dirty="0" smtClean="0">
                <a:latin typeface="Calibri Light" pitchFamily="34" charset="0"/>
                <a:cs typeface="Calibri Light" pitchFamily="34" charset="0"/>
              </a:rPr>
              <a:t>), </a:t>
            </a:r>
            <a:endParaRPr lang="pl-PL" sz="1600" dirty="0">
              <a:latin typeface="Calibri Light" pitchFamily="34" charset="0"/>
              <a:cs typeface="Calibri Light" pitchFamily="34" charset="0"/>
            </a:endParaRPr>
          </a:p>
          <a:p>
            <a:pPr indent="-257175">
              <a:spcBef>
                <a:spcPts val="600"/>
              </a:spcBef>
              <a:spcAft>
                <a:spcPts val="600"/>
              </a:spcAft>
            </a:pPr>
            <a:r>
              <a:rPr lang="pl-PL" sz="1600" b="1" dirty="0">
                <a:latin typeface="Calibri Light" pitchFamily="34" charset="0"/>
                <a:cs typeface="Calibri Light" pitchFamily="34" charset="0"/>
              </a:rPr>
              <a:t>niski poziom zatrudnienia</a:t>
            </a:r>
            <a:r>
              <a:rPr lang="pl-PL" sz="1600" dirty="0">
                <a:latin typeface="Calibri Light" pitchFamily="34" charset="0"/>
                <a:cs typeface="Calibri Light" pitchFamily="34" charset="0"/>
              </a:rPr>
              <a:t>: pod koniec 2018 roku zatrudnionych było 68% osób </a:t>
            </a:r>
            <a:r>
              <a:rPr lang="pl-PL" sz="1600" dirty="0" smtClean="0">
                <a:latin typeface="Calibri Light" pitchFamily="34" charset="0"/>
                <a:cs typeface="Calibri Light" pitchFamily="34" charset="0"/>
              </a:rPr>
              <a:t>w </a:t>
            </a:r>
            <a:r>
              <a:rPr lang="pl-PL" sz="1600" dirty="0">
                <a:latin typeface="Calibri Light" pitchFamily="34" charset="0"/>
                <a:cs typeface="Calibri Light" pitchFamily="34" charset="0"/>
              </a:rPr>
              <a:t>wieku </a:t>
            </a:r>
            <a:r>
              <a:rPr lang="pl-PL" sz="1600" dirty="0" smtClean="0">
                <a:latin typeface="Calibri Light" pitchFamily="34" charset="0"/>
                <a:cs typeface="Calibri Light" pitchFamily="34" charset="0"/>
              </a:rPr>
              <a:t>produkcyjnym,</a:t>
            </a: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9</a:t>
            </a:fld>
            <a:endParaRPr lang="pl-PL"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IDEA </a:t>
            </a:r>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vs</a:t>
            </a:r>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 RZECZYWISTOŚĆ   </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200151"/>
            <a:ext cx="6733256" cy="3747863"/>
          </a:xfrm>
        </p:spPr>
        <p:txBody>
          <a:bodyPr>
            <a:noAutofit/>
          </a:bodyPr>
          <a:lstStyle/>
          <a:p>
            <a:pPr indent="-257175">
              <a:spcBef>
                <a:spcPts val="600"/>
              </a:spcBef>
              <a:spcAft>
                <a:spcPts val="600"/>
              </a:spcAft>
            </a:pPr>
            <a:r>
              <a:rPr lang="pl-PL" sz="1600" b="1" dirty="0" smtClean="0">
                <a:latin typeface="Calibri Light" pitchFamily="34" charset="0"/>
                <a:cs typeface="Calibri Light" pitchFamily="34" charset="0"/>
              </a:rPr>
              <a:t>niska świadomość pracowników w zakresie własnych praw oraz mała gotowość do walki o ich respektowanie</a:t>
            </a:r>
            <a:r>
              <a:rPr lang="pl-PL" sz="1600" dirty="0" smtClean="0">
                <a:latin typeface="Calibri Light" pitchFamily="34" charset="0"/>
                <a:cs typeface="Calibri Light" pitchFamily="34" charset="0"/>
              </a:rPr>
              <a:t> (co wynika m.in. ze wspomnianej niestabilności) </a:t>
            </a:r>
            <a:endParaRPr lang="pl-PL" sz="1600" b="1" dirty="0" smtClean="0">
              <a:latin typeface="Calibri Light" pitchFamily="34" charset="0"/>
              <a:cs typeface="Calibri Light" pitchFamily="34" charset="0"/>
            </a:endParaRPr>
          </a:p>
          <a:p>
            <a:pPr indent="-257175">
              <a:spcBef>
                <a:spcPts val="600"/>
              </a:spcBef>
              <a:spcAft>
                <a:spcPts val="600"/>
              </a:spcAft>
            </a:pPr>
            <a:r>
              <a:rPr lang="pl-PL" sz="1600" b="1" dirty="0" smtClean="0">
                <a:latin typeface="Calibri Light" pitchFamily="34" charset="0"/>
                <a:cs typeface="Calibri Light" pitchFamily="34" charset="0"/>
              </a:rPr>
              <a:t>trudności z egzekwowaniem prawa</a:t>
            </a:r>
            <a:r>
              <a:rPr lang="pl-PL" sz="1600" dirty="0" smtClean="0">
                <a:latin typeface="Calibri Light" pitchFamily="34" charset="0"/>
                <a:cs typeface="Calibri Light" pitchFamily="34" charset="0"/>
              </a:rPr>
              <a:t> w tym słabość instytucji nadzoru, opieszałość sądów pracy, duże społeczne przyzwolenie na nieprzestrzeganie praw pracowniczych</a:t>
            </a:r>
            <a:endParaRPr lang="pl-PL" sz="1600" b="1" dirty="0" smtClean="0">
              <a:latin typeface="Calibri Light" pitchFamily="34" charset="0"/>
              <a:cs typeface="Calibri Light" pitchFamily="34" charset="0"/>
            </a:endParaRPr>
          </a:p>
          <a:p>
            <a:pPr indent="-257175">
              <a:spcBef>
                <a:spcPts val="600"/>
              </a:spcBef>
              <a:spcAft>
                <a:spcPts val="600"/>
              </a:spcAft>
            </a:pPr>
            <a:r>
              <a:rPr lang="pl-PL" sz="1600" b="1" dirty="0" smtClean="0">
                <a:latin typeface="Calibri Light" pitchFamily="34" charset="0"/>
                <a:cs typeface="Calibri Light" pitchFamily="34" charset="0"/>
              </a:rPr>
              <a:t>niski </a:t>
            </a:r>
            <a:r>
              <a:rPr lang="pl-PL" sz="1600" b="1" dirty="0">
                <a:latin typeface="Calibri Light" pitchFamily="34" charset="0"/>
                <a:cs typeface="Calibri Light" pitchFamily="34" charset="0"/>
              </a:rPr>
              <a:t>odsetek osób pracujących na umowę o pracę</a:t>
            </a:r>
            <a:r>
              <a:rPr lang="pl-PL" sz="1600" dirty="0">
                <a:latin typeface="Calibri Light" pitchFamily="34" charset="0"/>
                <a:cs typeface="Calibri Light" pitchFamily="34" charset="0"/>
              </a:rPr>
              <a:t>: wg danych GUS liczba osób samozatrudnionych i zatrudnionych w oparciu o umowy cywilno-prawne (czyli nie objętych ochroną kodeksu pracy) wyniosła w 2018 roku </a:t>
            </a:r>
            <a:r>
              <a:rPr lang="pl-PL" sz="1600" dirty="0" smtClean="0">
                <a:latin typeface="Calibri Light" pitchFamily="34" charset="0"/>
                <a:cs typeface="Calibri Light" pitchFamily="34" charset="0"/>
              </a:rPr>
              <a:t/>
            </a:r>
            <a:br>
              <a:rPr lang="pl-PL" sz="1600" dirty="0" smtClean="0">
                <a:latin typeface="Calibri Light" pitchFamily="34" charset="0"/>
                <a:cs typeface="Calibri Light" pitchFamily="34" charset="0"/>
              </a:rPr>
            </a:br>
            <a:r>
              <a:rPr lang="pl-PL" sz="1600" dirty="0" smtClean="0">
                <a:latin typeface="Calibri Light" pitchFamily="34" charset="0"/>
                <a:cs typeface="Calibri Light" pitchFamily="34" charset="0"/>
              </a:rPr>
              <a:t>aż </a:t>
            </a:r>
            <a:r>
              <a:rPr lang="pl-PL" sz="1600" dirty="0">
                <a:latin typeface="Calibri Light" pitchFamily="34" charset="0"/>
                <a:cs typeface="Calibri Light" pitchFamily="34" charset="0"/>
              </a:rPr>
              <a:t>2,6 mln! </a:t>
            </a:r>
          </a:p>
          <a:p>
            <a:pPr marL="3175" indent="-3175" algn="just">
              <a:buNone/>
            </a:pPr>
            <a:endParaRPr lang="pl-PL" sz="1400" dirty="0">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10</a:t>
            </a:fld>
            <a:endParaRPr lang="pl-PL"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IDEA </a:t>
            </a:r>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vs</a:t>
            </a:r>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 RZECZYWISTOŚĆ   </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200151"/>
            <a:ext cx="6733256" cy="3747863"/>
          </a:xfrm>
        </p:spPr>
        <p:txBody>
          <a:bodyPr>
            <a:noAutofit/>
          </a:bodyPr>
          <a:lstStyle/>
          <a:p>
            <a:pPr indent="-257175">
              <a:spcBef>
                <a:spcPts val="600"/>
              </a:spcBef>
              <a:spcAft>
                <a:spcPts val="600"/>
              </a:spcAft>
            </a:pPr>
            <a:r>
              <a:rPr lang="pl-PL" sz="1600" b="1" dirty="0" smtClean="0">
                <a:latin typeface="Calibri Light" pitchFamily="34" charset="0"/>
                <a:cs typeface="Calibri Light" pitchFamily="34" charset="0"/>
              </a:rPr>
              <a:t>przepracowanie</a:t>
            </a:r>
            <a:r>
              <a:rPr lang="pl-PL" sz="1600" b="1" dirty="0">
                <a:latin typeface="Calibri Light" pitchFamily="34" charset="0"/>
                <a:cs typeface="Calibri Light" pitchFamily="34" charset="0"/>
              </a:rPr>
              <a:t>:</a:t>
            </a:r>
            <a:r>
              <a:rPr lang="pl-PL" sz="1600" dirty="0">
                <a:latin typeface="Calibri Light" pitchFamily="34" charset="0"/>
                <a:cs typeface="Calibri Light" pitchFamily="34" charset="0"/>
              </a:rPr>
              <a:t> </a:t>
            </a:r>
            <a:r>
              <a:rPr lang="pl-PL" sz="1600" dirty="0">
                <a:latin typeface="Calibri Light" pitchFamily="34" charset="0"/>
                <a:cs typeface="Calibri Light" pitchFamily="34" charset="0"/>
              </a:rPr>
              <a:t>wg</a:t>
            </a:r>
            <a:r>
              <a:rPr lang="pl-PL" sz="1600" dirty="0">
                <a:latin typeface="Calibri Light" pitchFamily="34" charset="0"/>
                <a:cs typeface="Calibri Light" pitchFamily="34" charset="0"/>
              </a:rPr>
              <a:t>. danych Organizacji Współpracy Gospodarczej i Rozwoju przeciętny Polak przepracował w 2018 roku 1792 godziny. Wynik ten plasuje Polskę na 10 miejscu wśród wszystkich badanych krajów. Wyprzedzamy m.in. USA (1786h) i Japonię (1680h</a:t>
            </a:r>
            <a:r>
              <a:rPr lang="pl-PL" sz="1600" dirty="0" smtClean="0">
                <a:latin typeface="Calibri Light" pitchFamily="34" charset="0"/>
                <a:cs typeface="Calibri Light" pitchFamily="34" charset="0"/>
              </a:rPr>
              <a:t>)! </a:t>
            </a:r>
            <a:endParaRPr lang="pl-PL" sz="1600" dirty="0">
              <a:latin typeface="Calibri Light" pitchFamily="34" charset="0"/>
              <a:cs typeface="Calibri Light" pitchFamily="34" charset="0"/>
            </a:endParaRPr>
          </a:p>
          <a:p>
            <a:pPr indent="-257175">
              <a:spcBef>
                <a:spcPts val="600"/>
              </a:spcBef>
              <a:spcAft>
                <a:spcPts val="600"/>
              </a:spcAft>
            </a:pPr>
            <a:r>
              <a:rPr lang="pl-PL" sz="1600" b="1" dirty="0">
                <a:latin typeface="Calibri Light" pitchFamily="34" charset="0"/>
                <a:cs typeface="Calibri Light" pitchFamily="34" charset="0"/>
              </a:rPr>
              <a:t>brak równości w sytuacji kobiet i mężczyzn na rynku pracy</a:t>
            </a:r>
            <a:r>
              <a:rPr lang="pl-PL" sz="1600" dirty="0">
                <a:latin typeface="Calibri Light" pitchFamily="34" charset="0"/>
                <a:cs typeface="Calibri Light" pitchFamily="34" charset="0"/>
              </a:rPr>
              <a:t> objawiający się m.in. niższym wskaźnikiem zatrudnienia u kobiet, niższym wynagrodzeniem czy mniejszym dostępem do stanowisk kierowniczych</a:t>
            </a:r>
          </a:p>
          <a:p>
            <a:pPr indent="-257175">
              <a:spcBef>
                <a:spcPts val="600"/>
              </a:spcBef>
              <a:spcAft>
                <a:spcPts val="600"/>
              </a:spcAft>
            </a:pPr>
            <a:r>
              <a:rPr lang="pl-PL" sz="1600" b="1" dirty="0">
                <a:latin typeface="Calibri Light" pitchFamily="34" charset="0"/>
                <a:cs typeface="Calibri Light" pitchFamily="34" charset="0"/>
              </a:rPr>
              <a:t>niskie uzwiązkowienie</a:t>
            </a:r>
            <a:r>
              <a:rPr lang="pl-PL" sz="1600" dirty="0">
                <a:latin typeface="Calibri Light" pitchFamily="34" charset="0"/>
                <a:cs typeface="Calibri Light" pitchFamily="34" charset="0"/>
              </a:rPr>
              <a:t>: </a:t>
            </a:r>
            <a:r>
              <a:rPr lang="pl-PL" sz="1600" dirty="0" smtClean="0">
                <a:latin typeface="Calibri Light" pitchFamily="34" charset="0"/>
                <a:cs typeface="Calibri Light" pitchFamily="34" charset="0"/>
              </a:rPr>
              <a:t>wg</a:t>
            </a:r>
            <a:r>
              <a:rPr lang="pl-PL" sz="1600" dirty="0" smtClean="0">
                <a:latin typeface="Calibri Light" pitchFamily="34" charset="0"/>
                <a:cs typeface="Calibri Light" pitchFamily="34" charset="0"/>
              </a:rPr>
              <a:t>. danych </a:t>
            </a:r>
            <a:r>
              <a:rPr lang="pl-PL" sz="1600" dirty="0">
                <a:latin typeface="Calibri Light" pitchFamily="34" charset="0"/>
                <a:cs typeface="Calibri Light" pitchFamily="34" charset="0"/>
              </a:rPr>
              <a:t>CBOS z 2019 r. członkostwo w związkach zawodowych deklaruje obecnie zaledwie 6% dorosłych </a:t>
            </a:r>
            <a:r>
              <a:rPr lang="pl-PL" sz="1600" dirty="0" smtClean="0">
                <a:latin typeface="Calibri Light" pitchFamily="34" charset="0"/>
                <a:cs typeface="Calibri Light" pitchFamily="34" charset="0"/>
              </a:rPr>
              <a:t>Polaków</a:t>
            </a:r>
            <a:endParaRPr lang="pl-PL" sz="1600" dirty="0" smtClean="0">
              <a:solidFill>
                <a:srgbClr val="FF0000"/>
              </a:solidFill>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11</a:t>
            </a:fld>
            <a:endParaRPr lang="pl-PL"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WYZWANIA </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056135"/>
            <a:ext cx="6733256" cy="2451719"/>
          </a:xfrm>
        </p:spPr>
        <p:txBody>
          <a:bodyPr>
            <a:noAutofit/>
          </a:bodyPr>
          <a:lstStyle/>
          <a:p>
            <a:pPr marL="3175" indent="-3175" algn="just">
              <a:buNone/>
            </a:pPr>
            <a:r>
              <a:rPr lang="pl-PL" sz="1400" dirty="0" smtClean="0">
                <a:latin typeface="Calibri Light" pitchFamily="34" charset="0"/>
                <a:cs typeface="Calibri Light" pitchFamily="34" charset="0"/>
              </a:rPr>
              <a:t>Poprawa </a:t>
            </a:r>
            <a:r>
              <a:rPr lang="pl-PL" sz="1400" dirty="0">
                <a:latin typeface="Calibri Light" pitchFamily="34" charset="0"/>
                <a:cs typeface="Calibri Light" pitchFamily="34" charset="0"/>
              </a:rPr>
              <a:t>wciąż dalekiej od doskonałości sytuacji osób pracujących to tylko jedna część zadania. Dążąc do urzeczywistnienia idei godnej pracy musimy mieć na uwadze również wyzwania, jakie niesie ze sobą przyszłość. Należą do nich m.in</a:t>
            </a:r>
            <a:r>
              <a:rPr lang="pl-PL" sz="1400" dirty="0" smtClean="0">
                <a:latin typeface="Calibri Light" pitchFamily="34" charset="0"/>
                <a:cs typeface="Calibri Light" pitchFamily="34" charset="0"/>
              </a:rPr>
              <a:t>.:</a:t>
            </a:r>
          </a:p>
          <a:p>
            <a:pPr marL="3175" indent="-3175" algn="just">
              <a:buNone/>
            </a:pPr>
            <a:r>
              <a:rPr lang="pl-PL" sz="1400" b="1" dirty="0" smtClean="0">
                <a:latin typeface="Calibri Light" pitchFamily="34" charset="0"/>
                <a:cs typeface="Calibri Light" pitchFamily="34" charset="0"/>
              </a:rPr>
              <a:t/>
            </a:r>
            <a:br>
              <a:rPr lang="pl-PL" sz="1400" b="1" dirty="0" smtClean="0">
                <a:latin typeface="Calibri Light" pitchFamily="34" charset="0"/>
                <a:cs typeface="Calibri Light" pitchFamily="34" charset="0"/>
              </a:rPr>
            </a:br>
            <a:r>
              <a:rPr lang="pl-PL" sz="1400" b="1" dirty="0" smtClean="0">
                <a:latin typeface="Calibri Light" pitchFamily="34" charset="0"/>
                <a:cs typeface="Calibri Light" pitchFamily="34" charset="0"/>
              </a:rPr>
              <a:t>AUTOMATYZACJA I POSTĘP TECHNOLOGICZNY </a:t>
            </a:r>
          </a:p>
          <a:p>
            <a:pPr marL="3175" indent="-3175" algn="just">
              <a:buNone/>
            </a:pPr>
            <a:r>
              <a:rPr lang="pl-PL" sz="1400" dirty="0" smtClean="0">
                <a:latin typeface="Calibri Light" pitchFamily="34" charset="0"/>
                <a:cs typeface="Calibri Light" pitchFamily="34" charset="0"/>
              </a:rPr>
              <a:t>Rozwój </a:t>
            </a:r>
            <a:r>
              <a:rPr lang="pl-PL" sz="1400" dirty="0">
                <a:latin typeface="Calibri Light" pitchFamily="34" charset="0"/>
                <a:cs typeface="Calibri Light" pitchFamily="34" charset="0"/>
              </a:rPr>
              <a:t>nowych technologii nieuchronnie zmienia sposób, w jaki pracujemy i cały, szeroko rozumiany model pracy. Kibicując dzisiejszym innowacjom warto zadać sobie pytanie</a:t>
            </a:r>
            <a:r>
              <a:rPr lang="pl-PL" sz="1400" dirty="0" smtClean="0">
                <a:latin typeface="Calibri Light" pitchFamily="34" charset="0"/>
                <a:cs typeface="Calibri Light" pitchFamily="34" charset="0"/>
              </a:rPr>
              <a:t>:</a:t>
            </a:r>
            <a:endParaRPr lang="pl-PL" sz="1400" i="1" dirty="0">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12</a:t>
            </a:fld>
            <a:endParaRPr lang="pl-PL" dirty="0"/>
          </a:p>
        </p:txBody>
      </p:sp>
      <p:sp>
        <p:nvSpPr>
          <p:cNvPr id="8" name="pole tekstowe 7"/>
          <p:cNvSpPr txBox="1"/>
          <p:nvPr/>
        </p:nvSpPr>
        <p:spPr>
          <a:xfrm>
            <a:off x="3131840" y="2931790"/>
            <a:ext cx="5688632" cy="1328023"/>
          </a:xfrm>
          <a:prstGeom prst="wedgeRoundRectCallout">
            <a:avLst>
              <a:gd name="adj1" fmla="val -45219"/>
              <a:gd name="adj2" fmla="val 93404"/>
              <a:gd name="adj3" fmla="val 16667"/>
            </a:avLst>
          </a:prstGeom>
          <a:solidFill>
            <a:schemeClr val="bg1">
              <a:lumMod val="50000"/>
            </a:schemeClr>
          </a:solidFill>
          <a:ln>
            <a:noFill/>
          </a:ln>
          <a:effectLst>
            <a:outerShdw blurRad="50800" dist="38100" dir="2700000" algn="tl" rotWithShape="0">
              <a:prstClr val="black">
                <a:alpha val="40000"/>
              </a:prstClr>
            </a:outerShdw>
          </a:effectLst>
        </p:spPr>
        <p:txBody>
          <a:bodyPr wrap="square" rtlCol="0">
            <a:spAutoFit/>
          </a:bodyPr>
          <a:lstStyle/>
          <a:p>
            <a:pPr algn="ctr"/>
            <a:endParaRPr lang="pl-PL" sz="800" i="1" dirty="0" smtClean="0">
              <a:solidFill>
                <a:schemeClr val="bg1">
                  <a:lumMod val="85000"/>
                </a:schemeClr>
              </a:solidFill>
              <a:latin typeface="Calibri Light" pitchFamily="34" charset="0"/>
              <a:cs typeface="Calibri Light" pitchFamily="34" charset="0"/>
            </a:endParaRPr>
          </a:p>
          <a:p>
            <a:pPr algn="ctr"/>
            <a:r>
              <a:rPr lang="pl-PL" sz="1600" b="1" i="1" dirty="0" smtClean="0">
                <a:solidFill>
                  <a:schemeClr val="bg1">
                    <a:lumMod val="85000"/>
                  </a:schemeClr>
                </a:solidFill>
                <a:latin typeface="Calibri Light" pitchFamily="34" charset="0"/>
                <a:cs typeface="Calibri Light" pitchFamily="34" charset="0"/>
              </a:rPr>
              <a:t>Czy jesteśmy w stanie tak zaprojektować przyszłość, by technologia pomogła nam tworzyć jak najwięcej, jak najlepszych miejsc pracy, zamiast powodować spadek zapotrzebowania na siłę roboczą?</a:t>
            </a:r>
          </a:p>
          <a:p>
            <a:pPr algn="ctr"/>
            <a:r>
              <a:rPr lang="pl-PL" sz="1600" i="1" dirty="0" smtClean="0">
                <a:solidFill>
                  <a:schemeClr val="bg1">
                    <a:lumMod val="85000"/>
                  </a:schemeClr>
                </a:solidFill>
                <a:latin typeface="Calibri Light" pitchFamily="34" charset="0"/>
                <a:cs typeface="Calibri Light" pitchFamily="34" charset="0"/>
              </a:rPr>
              <a:t> </a:t>
            </a:r>
            <a:endParaRPr lang="pl-PL" sz="1600" dirty="0">
              <a:solidFill>
                <a:schemeClr val="bg1">
                  <a:lumMod val="8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WYZWANIA </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984127"/>
            <a:ext cx="6733256" cy="3747863"/>
          </a:xfrm>
        </p:spPr>
        <p:txBody>
          <a:bodyPr>
            <a:noAutofit/>
          </a:bodyPr>
          <a:lstStyle/>
          <a:p>
            <a:pPr marL="3175" lvl="0" indent="-3175" algn="just">
              <a:buNone/>
            </a:pPr>
            <a:r>
              <a:rPr lang="pl-PL" sz="1400" b="1" dirty="0" smtClean="0">
                <a:latin typeface="Calibri Light" pitchFamily="34" charset="0"/>
                <a:cs typeface="Calibri Light" pitchFamily="34" charset="0"/>
              </a:rPr>
              <a:t>ZMIANY KLIMATYCZNE</a:t>
            </a:r>
            <a:endParaRPr lang="pl-PL" sz="1400" dirty="0" smtClean="0">
              <a:latin typeface="Calibri Light" pitchFamily="34" charset="0"/>
              <a:cs typeface="Calibri Light" pitchFamily="34" charset="0"/>
            </a:endParaRPr>
          </a:p>
          <a:p>
            <a:pPr marL="3175" lvl="0" indent="-3175" algn="just">
              <a:buNone/>
            </a:pPr>
            <a:r>
              <a:rPr lang="pl-PL" sz="1400" dirty="0" smtClean="0">
                <a:latin typeface="Calibri Light" pitchFamily="34" charset="0"/>
                <a:cs typeface="Calibri Light" pitchFamily="34" charset="0"/>
              </a:rPr>
              <a:t>Chcąc </a:t>
            </a:r>
            <a:r>
              <a:rPr lang="pl-PL" sz="1400" dirty="0">
                <a:latin typeface="Calibri Light" pitchFamily="34" charset="0"/>
                <a:cs typeface="Calibri Light" pitchFamily="34" charset="0"/>
              </a:rPr>
              <a:t>ustrzec się przed katastrofą klimatyczną musimy przemodelować nie tylko wiele gałęzi gospodarki, ale również nasze życie codzienne. Zmiany te trzeba wdrażać z troską o pracowników oraz o jakość miejsc pracy w nowym, proekologicznym modelu. </a:t>
            </a:r>
            <a:endParaRPr lang="pl-PL" sz="1400" dirty="0" smtClean="0">
              <a:latin typeface="Calibri Light" pitchFamily="34" charset="0"/>
              <a:cs typeface="Calibri Light" pitchFamily="34" charset="0"/>
            </a:endParaRPr>
          </a:p>
          <a:p>
            <a:pPr marL="3175" lvl="0" indent="-3175" algn="just">
              <a:buNone/>
            </a:pPr>
            <a:endParaRPr lang="pl-PL" sz="1400" dirty="0" smtClean="0">
              <a:latin typeface="Calibri Light" pitchFamily="34" charset="0"/>
              <a:cs typeface="Calibri Light" pitchFamily="34" charset="0"/>
            </a:endParaRPr>
          </a:p>
          <a:p>
            <a:pPr marL="3175" lvl="0" indent="-3175" algn="just">
              <a:buNone/>
            </a:pPr>
            <a:r>
              <a:rPr lang="pl-PL" sz="1400" b="1" dirty="0" smtClean="0">
                <a:latin typeface="Calibri Light" pitchFamily="34" charset="0"/>
                <a:cs typeface="Calibri Light" pitchFamily="34" charset="0"/>
              </a:rPr>
              <a:t>CZASY VUCA.</a:t>
            </a:r>
            <a:endParaRPr lang="pl-PL" sz="1400" dirty="0" smtClean="0">
              <a:latin typeface="Calibri Light" pitchFamily="34" charset="0"/>
              <a:cs typeface="Calibri Light" pitchFamily="34" charset="0"/>
            </a:endParaRPr>
          </a:p>
          <a:p>
            <a:pPr marL="3175" lvl="0" indent="-3175" algn="just">
              <a:buNone/>
            </a:pPr>
            <a:r>
              <a:rPr lang="pl-PL" sz="1400" dirty="0" smtClean="0">
                <a:latin typeface="Calibri Light" pitchFamily="34" charset="0"/>
                <a:cs typeface="Calibri Light" pitchFamily="34" charset="0"/>
              </a:rPr>
              <a:t>VUCA </a:t>
            </a:r>
            <a:r>
              <a:rPr lang="pl-PL" sz="1400" dirty="0">
                <a:latin typeface="Calibri Light" pitchFamily="34" charset="0"/>
                <a:cs typeface="Calibri Light" pitchFamily="34" charset="0"/>
              </a:rPr>
              <a:t>to skrót od zestawienia angielskich słów opisujących </a:t>
            </a:r>
            <a:r>
              <a:rPr lang="pl-PL" sz="1400" b="1" dirty="0">
                <a:latin typeface="Calibri Light" pitchFamily="34" charset="0"/>
                <a:cs typeface="Calibri Light" pitchFamily="34" charset="0"/>
              </a:rPr>
              <a:t>zmienność</a:t>
            </a:r>
            <a:r>
              <a:rPr lang="pl-PL" sz="1400" dirty="0">
                <a:latin typeface="Calibri Light" pitchFamily="34" charset="0"/>
                <a:cs typeface="Calibri Light" pitchFamily="34" charset="0"/>
              </a:rPr>
              <a:t> (</a:t>
            </a:r>
            <a:r>
              <a:rPr lang="pl-PL" sz="1400" dirty="0">
                <a:latin typeface="Calibri Light" pitchFamily="34" charset="0"/>
                <a:cs typeface="Calibri Light" pitchFamily="34" charset="0"/>
              </a:rPr>
              <a:t>volatility</a:t>
            </a:r>
            <a:r>
              <a:rPr lang="pl-PL" sz="1400" dirty="0">
                <a:latin typeface="Calibri Light" pitchFamily="34" charset="0"/>
                <a:cs typeface="Calibri Light" pitchFamily="34" charset="0"/>
              </a:rPr>
              <a:t>), </a:t>
            </a:r>
            <a:r>
              <a:rPr lang="pl-PL" sz="1400" b="1" dirty="0">
                <a:latin typeface="Calibri Light" pitchFamily="34" charset="0"/>
                <a:cs typeface="Calibri Light" pitchFamily="34" charset="0"/>
              </a:rPr>
              <a:t>niepewność</a:t>
            </a:r>
            <a:r>
              <a:rPr lang="pl-PL" sz="1400" dirty="0">
                <a:latin typeface="Calibri Light" pitchFamily="34" charset="0"/>
                <a:cs typeface="Calibri Light" pitchFamily="34" charset="0"/>
              </a:rPr>
              <a:t> (</a:t>
            </a:r>
            <a:r>
              <a:rPr lang="pl-PL" sz="1400" dirty="0">
                <a:latin typeface="Calibri Light" pitchFamily="34" charset="0"/>
                <a:cs typeface="Calibri Light" pitchFamily="34" charset="0"/>
              </a:rPr>
              <a:t>uncertainty</a:t>
            </a:r>
            <a:r>
              <a:rPr lang="pl-PL" sz="1400" dirty="0">
                <a:latin typeface="Calibri Light" pitchFamily="34" charset="0"/>
                <a:cs typeface="Calibri Light" pitchFamily="34" charset="0"/>
              </a:rPr>
              <a:t>), </a:t>
            </a:r>
            <a:r>
              <a:rPr lang="pl-PL" sz="1400" b="1" dirty="0">
                <a:latin typeface="Calibri Light" pitchFamily="34" charset="0"/>
                <a:cs typeface="Calibri Light" pitchFamily="34" charset="0"/>
              </a:rPr>
              <a:t>złożoność</a:t>
            </a:r>
            <a:r>
              <a:rPr lang="pl-PL" sz="1400" dirty="0">
                <a:latin typeface="Calibri Light" pitchFamily="34" charset="0"/>
                <a:cs typeface="Calibri Light" pitchFamily="34" charset="0"/>
              </a:rPr>
              <a:t> (</a:t>
            </a:r>
            <a:r>
              <a:rPr lang="pl-PL" sz="1400" dirty="0">
                <a:latin typeface="Calibri Light" pitchFamily="34" charset="0"/>
                <a:cs typeface="Calibri Light" pitchFamily="34" charset="0"/>
              </a:rPr>
              <a:t>complexity</a:t>
            </a:r>
            <a:r>
              <a:rPr lang="pl-PL" sz="1400" dirty="0">
                <a:latin typeface="Calibri Light" pitchFamily="34" charset="0"/>
                <a:cs typeface="Calibri Light" pitchFamily="34" charset="0"/>
              </a:rPr>
              <a:t>) </a:t>
            </a:r>
            <a:r>
              <a:rPr lang="pl-PL" sz="1400" dirty="0" smtClean="0">
                <a:latin typeface="Calibri Light" pitchFamily="34" charset="0"/>
                <a:cs typeface="Calibri Light" pitchFamily="34" charset="0"/>
              </a:rPr>
              <a:t>i </a:t>
            </a:r>
            <a:r>
              <a:rPr lang="pl-PL" sz="1400" b="1" dirty="0">
                <a:latin typeface="Calibri Light" pitchFamily="34" charset="0"/>
                <a:cs typeface="Calibri Light" pitchFamily="34" charset="0"/>
              </a:rPr>
              <a:t>niejednoznaczność</a:t>
            </a:r>
            <a:r>
              <a:rPr lang="pl-PL" sz="1400" dirty="0">
                <a:latin typeface="Calibri Light" pitchFamily="34" charset="0"/>
                <a:cs typeface="Calibri Light" pitchFamily="34" charset="0"/>
              </a:rPr>
              <a:t> (</a:t>
            </a:r>
            <a:r>
              <a:rPr lang="pl-PL" sz="1400" dirty="0">
                <a:latin typeface="Calibri Light" pitchFamily="34" charset="0"/>
                <a:cs typeface="Calibri Light" pitchFamily="34" charset="0"/>
              </a:rPr>
              <a:t>ambiguity</a:t>
            </a:r>
            <a:r>
              <a:rPr lang="pl-PL" sz="1400" dirty="0">
                <a:latin typeface="Calibri Light" pitchFamily="34" charset="0"/>
                <a:cs typeface="Calibri Light" pitchFamily="34" charset="0"/>
              </a:rPr>
              <a:t>). </a:t>
            </a:r>
            <a:r>
              <a:rPr lang="pl-PL" sz="1400" dirty="0" smtClean="0">
                <a:latin typeface="Calibri Light" pitchFamily="34" charset="0"/>
                <a:cs typeface="Calibri Light" pitchFamily="34" charset="0"/>
              </a:rPr>
              <a:t>Świat</a:t>
            </a:r>
            <a:r>
              <a:rPr lang="pl-PL" sz="1400" dirty="0">
                <a:latin typeface="Calibri Light" pitchFamily="34" charset="0"/>
                <a:cs typeface="Calibri Light" pitchFamily="34" charset="0"/>
              </a:rPr>
              <a:t>, rozwiązania technologiczne, problemy i możliwości zmieniają się praktycznie z dnia na dzień. Duża część młodzieży, która dziś rozpoczyna naukę, w przyszłości będzie wykonywała zawody, które jeszcze nie istnieją. </a:t>
            </a:r>
            <a:r>
              <a:rPr lang="pl-PL" sz="1400" dirty="0" smtClean="0">
                <a:latin typeface="Calibri Light" pitchFamily="34" charset="0"/>
                <a:cs typeface="Calibri Light" pitchFamily="34" charset="0"/>
              </a:rPr>
              <a:t>Warto więc zadać </a:t>
            </a:r>
            <a:r>
              <a:rPr lang="pl-PL" sz="1400" dirty="0">
                <a:latin typeface="Calibri Light" pitchFamily="34" charset="0"/>
                <a:cs typeface="Calibri Light" pitchFamily="34" charset="0"/>
              </a:rPr>
              <a:t>sobie </a:t>
            </a:r>
            <a:r>
              <a:rPr lang="pl-PL" sz="1400" dirty="0" smtClean="0">
                <a:latin typeface="Calibri Light" pitchFamily="34" charset="0"/>
                <a:cs typeface="Calibri Light" pitchFamily="34" charset="0"/>
              </a:rPr>
              <a:t>pytanie:</a:t>
            </a:r>
            <a:endParaRPr lang="pl-PL" sz="1400" dirty="0">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13</a:t>
            </a:fld>
            <a:endParaRPr lang="pl-PL" dirty="0"/>
          </a:p>
        </p:txBody>
      </p:sp>
      <p:sp>
        <p:nvSpPr>
          <p:cNvPr id="7" name="pole tekstowe 6"/>
          <p:cNvSpPr txBox="1"/>
          <p:nvPr/>
        </p:nvSpPr>
        <p:spPr>
          <a:xfrm>
            <a:off x="3203848" y="3651871"/>
            <a:ext cx="5688000" cy="953453"/>
          </a:xfrm>
          <a:prstGeom prst="wedgeRoundRectCallout">
            <a:avLst>
              <a:gd name="adj1" fmla="val -50404"/>
              <a:gd name="adj2" fmla="val 78603"/>
              <a:gd name="adj3" fmla="val 16667"/>
            </a:avLst>
          </a:prstGeom>
          <a:solidFill>
            <a:schemeClr val="bg1">
              <a:lumMod val="50000"/>
            </a:schemeClr>
          </a:solidFill>
          <a:ln>
            <a:noFill/>
          </a:ln>
          <a:effectLst>
            <a:outerShdw blurRad="50800" dist="38100" dir="2700000" algn="tl" rotWithShape="0">
              <a:prstClr val="black">
                <a:alpha val="40000"/>
              </a:prstClr>
            </a:outerShdw>
          </a:effectLst>
        </p:spPr>
        <p:txBody>
          <a:bodyPr wrap="square" rtlCol="0">
            <a:spAutoFit/>
          </a:bodyPr>
          <a:lstStyle/>
          <a:p>
            <a:pPr algn="ctr"/>
            <a:endParaRPr lang="pl-PL" sz="200" i="1" dirty="0">
              <a:solidFill>
                <a:schemeClr val="bg1">
                  <a:lumMod val="85000"/>
                </a:schemeClr>
              </a:solidFill>
              <a:latin typeface="Calibri Light" pitchFamily="34" charset="0"/>
              <a:cs typeface="Calibri Light" pitchFamily="34" charset="0"/>
            </a:endParaRPr>
          </a:p>
          <a:p>
            <a:pPr algn="ctr"/>
            <a:r>
              <a:rPr lang="pl-PL" sz="1600" b="1" i="1" dirty="0" smtClean="0">
                <a:solidFill>
                  <a:schemeClr val="bg1">
                    <a:lumMod val="85000"/>
                  </a:schemeClr>
                </a:solidFill>
                <a:latin typeface="Calibri Light" pitchFamily="34" charset="0"/>
                <a:cs typeface="Calibri Light" pitchFamily="34" charset="0"/>
              </a:rPr>
              <a:t> Jak budować dobre, stabilne miejsca pracy w nieustannie zmieniającym się świecie? Jak wykorzystać te zmienność, </a:t>
            </a:r>
            <a:br>
              <a:rPr lang="pl-PL" sz="1600" b="1" i="1" dirty="0" smtClean="0">
                <a:solidFill>
                  <a:schemeClr val="bg1">
                    <a:lumMod val="85000"/>
                  </a:schemeClr>
                </a:solidFill>
                <a:latin typeface="Calibri Light" pitchFamily="34" charset="0"/>
                <a:cs typeface="Calibri Light" pitchFamily="34" charset="0"/>
              </a:rPr>
            </a:br>
            <a:r>
              <a:rPr lang="pl-PL" sz="1600" b="1" i="1" dirty="0" smtClean="0">
                <a:solidFill>
                  <a:schemeClr val="bg1">
                    <a:lumMod val="85000"/>
                  </a:schemeClr>
                </a:solidFill>
                <a:latin typeface="Calibri Light" pitchFamily="34" charset="0"/>
                <a:cs typeface="Calibri Light" pitchFamily="34" charset="0"/>
              </a:rPr>
              <a:t>by poprawiać sytuację pracowników?</a:t>
            </a:r>
            <a:endParaRPr lang="pl-PL" sz="1600" dirty="0" smtClean="0">
              <a:solidFill>
                <a:schemeClr val="bg1">
                  <a:lumMod val="8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PODSUMOWANIE</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14</a:t>
            </a:fld>
            <a:endParaRPr lang="pl-PL" dirty="0"/>
          </a:p>
        </p:txBody>
      </p:sp>
      <p:sp>
        <p:nvSpPr>
          <p:cNvPr id="6" name="Prostokąt 5"/>
          <p:cNvSpPr/>
          <p:nvPr/>
        </p:nvSpPr>
        <p:spPr>
          <a:xfrm>
            <a:off x="7596336" y="339502"/>
            <a:ext cx="1116730" cy="2646878"/>
          </a:xfrm>
          <a:prstGeom prst="rect">
            <a:avLst/>
          </a:prstGeom>
          <a:noFill/>
        </p:spPr>
        <p:txBody>
          <a:bodyPr wrap="square" lIns="91440" tIns="45720" rIns="91440" bIns="45720">
            <a:spAutoFit/>
          </a:bodyPr>
          <a:lstStyle/>
          <a:p>
            <a:pPr algn="ctr"/>
            <a:r>
              <a:rPr lang="pl-PL" sz="166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a:t>
            </a:r>
            <a:endParaRPr lang="pl-PL" sz="166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5" name="Symbol zastępczy zawartości 4"/>
          <p:cNvSpPr>
            <a:spLocks noGrp="1"/>
          </p:cNvSpPr>
          <p:nvPr>
            <p:ph idx="1"/>
          </p:nvPr>
        </p:nvSpPr>
        <p:spPr>
          <a:xfrm>
            <a:off x="2051720" y="1200151"/>
            <a:ext cx="6733256" cy="3747863"/>
          </a:xfrm>
        </p:spPr>
        <p:txBody>
          <a:bodyPr>
            <a:noAutofit/>
          </a:bodyPr>
          <a:lstStyle/>
          <a:p>
            <a:pPr>
              <a:buNone/>
            </a:pPr>
            <a:r>
              <a:rPr lang="pl-PL" sz="1800" dirty="0" smtClean="0">
                <a:latin typeface="Calibri Light" pitchFamily="34" charset="0"/>
                <a:cs typeface="Calibri Light" pitchFamily="34" charset="0"/>
              </a:rPr>
              <a:t>Na </a:t>
            </a:r>
            <a:r>
              <a:rPr lang="pl-PL" sz="1800" dirty="0">
                <a:latin typeface="Calibri Light" pitchFamily="34" charset="0"/>
                <a:cs typeface="Calibri Light" pitchFamily="34" charset="0"/>
              </a:rPr>
              <a:t>koniec ponownie zapraszamy do </a:t>
            </a:r>
            <a:r>
              <a:rPr lang="pl-PL" sz="1800" dirty="0" smtClean="0">
                <a:latin typeface="Calibri Light" pitchFamily="34" charset="0"/>
                <a:cs typeface="Calibri Light" pitchFamily="34" charset="0"/>
              </a:rPr>
              <a:t>refleksji:</a:t>
            </a:r>
          </a:p>
          <a:p>
            <a:pPr>
              <a:buNone/>
            </a:pPr>
            <a:endParaRPr lang="pl-PL" sz="1600" dirty="0">
              <a:latin typeface="Calibri Light" pitchFamily="34" charset="0"/>
              <a:cs typeface="Calibri Light" pitchFamily="34" charset="0"/>
            </a:endParaRPr>
          </a:p>
          <a:p>
            <a:pPr marL="539750" lvl="0" indent="-273050">
              <a:spcBef>
                <a:spcPts val="600"/>
              </a:spcBef>
              <a:spcAft>
                <a:spcPts val="1000"/>
              </a:spcAft>
              <a:buFont typeface="+mj-lt"/>
              <a:buAutoNum type="arabicPeriod"/>
            </a:pPr>
            <a:r>
              <a:rPr lang="pl-PL" sz="1800" i="1" dirty="0">
                <a:latin typeface="Calibri Light" pitchFamily="34" charset="0"/>
                <a:cs typeface="Calibri Light" pitchFamily="34" charset="0"/>
              </a:rPr>
              <a:t>Na ile Twoje miejsce zatrudnienia spełnia opisane w tej </a:t>
            </a:r>
            <a:r>
              <a:rPr lang="pl-PL" sz="1800" i="1" dirty="0" smtClean="0">
                <a:latin typeface="Calibri Light" pitchFamily="34" charset="0"/>
                <a:cs typeface="Calibri Light" pitchFamily="34" charset="0"/>
              </a:rPr>
              <a:t/>
            </a:r>
            <a:br>
              <a:rPr lang="pl-PL" sz="1800" i="1" dirty="0" smtClean="0">
                <a:latin typeface="Calibri Light" pitchFamily="34" charset="0"/>
                <a:cs typeface="Calibri Light" pitchFamily="34" charset="0"/>
              </a:rPr>
            </a:br>
            <a:r>
              <a:rPr lang="pl-PL" sz="1800" i="1" dirty="0" smtClean="0">
                <a:latin typeface="Calibri Light" pitchFamily="34" charset="0"/>
                <a:cs typeface="Calibri Light" pitchFamily="34" charset="0"/>
              </a:rPr>
              <a:t>części </a:t>
            </a:r>
            <a:r>
              <a:rPr lang="pl-PL" sz="1800" b="1" i="1" dirty="0">
                <a:latin typeface="Calibri Light" pitchFamily="34" charset="0"/>
                <a:cs typeface="Calibri Light" pitchFamily="34" charset="0"/>
              </a:rPr>
              <a:t>standardy godnej </a:t>
            </a:r>
            <a:r>
              <a:rPr lang="pl-PL" sz="1800" b="1" i="1" dirty="0" smtClean="0">
                <a:latin typeface="Calibri Light" pitchFamily="34" charset="0"/>
                <a:cs typeface="Calibri Light" pitchFamily="34" charset="0"/>
              </a:rPr>
              <a:t>pracy?</a:t>
            </a:r>
          </a:p>
          <a:p>
            <a:pPr marL="539750" lvl="0" indent="-273050">
              <a:spcBef>
                <a:spcPts val="600"/>
              </a:spcBef>
              <a:spcAft>
                <a:spcPts val="1000"/>
              </a:spcAft>
              <a:buFont typeface="+mj-lt"/>
              <a:buAutoNum type="arabicPeriod"/>
            </a:pPr>
            <a:r>
              <a:rPr lang="pl-PL" sz="1800" i="1" dirty="0" smtClean="0">
                <a:latin typeface="Calibri Light" pitchFamily="34" charset="0"/>
                <a:cs typeface="Calibri Light" pitchFamily="34" charset="0"/>
              </a:rPr>
              <a:t>Czy </a:t>
            </a:r>
            <a:r>
              <a:rPr lang="pl-PL" sz="1800" i="1" dirty="0">
                <a:latin typeface="Calibri Light" pitchFamily="34" charset="0"/>
                <a:cs typeface="Calibri Light" pitchFamily="34" charset="0"/>
              </a:rPr>
              <a:t>pracujesz w branży/ zakładzie, które </a:t>
            </a:r>
            <a:r>
              <a:rPr lang="pl-PL" sz="1800" i="1" dirty="0" smtClean="0">
                <a:latin typeface="Calibri Light" pitchFamily="34" charset="0"/>
                <a:cs typeface="Calibri Light" pitchFamily="34" charset="0"/>
              </a:rPr>
              <a:t>zapewniają </a:t>
            </a:r>
            <a:r>
              <a:rPr lang="pl-PL" sz="1800" b="1" i="1" dirty="0">
                <a:latin typeface="Calibri Light" pitchFamily="34" charset="0"/>
                <a:cs typeface="Calibri Light" pitchFamily="34" charset="0"/>
              </a:rPr>
              <a:t>stabilność </a:t>
            </a:r>
            <a:r>
              <a:rPr lang="pl-PL" sz="1800" b="1" i="1" dirty="0" smtClean="0">
                <a:latin typeface="Calibri Light" pitchFamily="34" charset="0"/>
                <a:cs typeface="Calibri Light" pitchFamily="34" charset="0"/>
              </a:rPr>
              <a:t>zatrudnienia?</a:t>
            </a:r>
          </a:p>
          <a:p>
            <a:pPr marL="539750" lvl="0" indent="-273050">
              <a:spcBef>
                <a:spcPts val="600"/>
              </a:spcBef>
              <a:spcAft>
                <a:spcPts val="1000"/>
              </a:spcAft>
              <a:buFont typeface="+mj-lt"/>
              <a:buAutoNum type="arabicPeriod"/>
            </a:pPr>
            <a:r>
              <a:rPr lang="pl-PL" sz="1800" i="1" dirty="0" smtClean="0">
                <a:latin typeface="Calibri Light" pitchFamily="34" charset="0"/>
                <a:cs typeface="Calibri Light" pitchFamily="34" charset="0"/>
              </a:rPr>
              <a:t>Czy </a:t>
            </a:r>
            <a:r>
              <a:rPr lang="pl-PL" sz="1800" i="1" dirty="0">
                <a:latin typeface="Calibri Light" pitchFamily="34" charset="0"/>
                <a:cs typeface="Calibri Light" pitchFamily="34" charset="0"/>
              </a:rPr>
              <a:t>Twoja praca daje Ci </a:t>
            </a:r>
            <a:r>
              <a:rPr lang="pl-PL" sz="1800" b="1" i="1" dirty="0">
                <a:latin typeface="Calibri Light" pitchFamily="34" charset="0"/>
                <a:cs typeface="Calibri Light" pitchFamily="34" charset="0"/>
              </a:rPr>
              <a:t>godziwe wynagrodzenie </a:t>
            </a:r>
            <a:r>
              <a:rPr lang="pl-PL" sz="1800" i="1" dirty="0">
                <a:latin typeface="Calibri Light" pitchFamily="34" charset="0"/>
                <a:cs typeface="Calibri Light" pitchFamily="34" charset="0"/>
              </a:rPr>
              <a:t>pozwalające </a:t>
            </a:r>
            <a:r>
              <a:rPr lang="pl-PL" sz="1800" i="1" dirty="0" smtClean="0">
                <a:latin typeface="Calibri Light" pitchFamily="34" charset="0"/>
                <a:cs typeface="Calibri Light" pitchFamily="34" charset="0"/>
              </a:rPr>
              <a:t/>
            </a:r>
            <a:br>
              <a:rPr lang="pl-PL" sz="1800" i="1" dirty="0" smtClean="0">
                <a:latin typeface="Calibri Light" pitchFamily="34" charset="0"/>
                <a:cs typeface="Calibri Light" pitchFamily="34" charset="0"/>
              </a:rPr>
            </a:br>
            <a:r>
              <a:rPr lang="pl-PL" sz="1800" i="1" dirty="0" smtClean="0">
                <a:latin typeface="Calibri Light" pitchFamily="34" charset="0"/>
                <a:cs typeface="Calibri Light" pitchFamily="34" charset="0"/>
              </a:rPr>
              <a:t>na zaspokojenie </a:t>
            </a:r>
            <a:r>
              <a:rPr lang="pl-PL" sz="1800" i="1" dirty="0">
                <a:latin typeface="Calibri Light" pitchFamily="34" charset="0"/>
                <a:cs typeface="Calibri Light" pitchFamily="34" charset="0"/>
              </a:rPr>
              <a:t>co najmniej </a:t>
            </a:r>
            <a:r>
              <a:rPr lang="pl-PL" sz="1800" i="1" dirty="0" smtClean="0">
                <a:latin typeface="Calibri Light" pitchFamily="34" charset="0"/>
                <a:cs typeface="Calibri Light" pitchFamily="34" charset="0"/>
              </a:rPr>
              <a:t>podstawowych </a:t>
            </a:r>
            <a:r>
              <a:rPr lang="pl-PL" sz="1800" i="1" dirty="0">
                <a:latin typeface="Calibri Light" pitchFamily="34" charset="0"/>
                <a:cs typeface="Calibri Light" pitchFamily="34" charset="0"/>
              </a:rPr>
              <a:t>potrzeby życiowe</a:t>
            </a:r>
            <a:r>
              <a:rPr lang="pl-PL" sz="1800" i="1" dirty="0" smtClean="0">
                <a:latin typeface="Calibri Light" pitchFamily="34" charset="0"/>
                <a:cs typeface="Calibri Light" pitchFamily="34" charset="0"/>
              </a:rPr>
              <a:t>?</a:t>
            </a:r>
          </a:p>
          <a:p>
            <a:pPr marL="539750" indent="-273050">
              <a:spcBef>
                <a:spcPts val="600"/>
              </a:spcBef>
              <a:spcAft>
                <a:spcPts val="1000"/>
              </a:spcAft>
              <a:buFont typeface="+mj-lt"/>
              <a:buAutoNum type="arabicPeriod"/>
            </a:pPr>
            <a:r>
              <a:rPr lang="pl-PL" sz="1800" i="1" dirty="0">
                <a:latin typeface="Calibri Light" pitchFamily="34" charset="0"/>
                <a:cs typeface="Calibri Light" pitchFamily="34" charset="0"/>
              </a:rPr>
              <a:t>Czy pracujesz w </a:t>
            </a:r>
            <a:r>
              <a:rPr lang="pl-PL" sz="1800" b="1" i="1" dirty="0">
                <a:latin typeface="Calibri Light" pitchFamily="34" charset="0"/>
                <a:cs typeface="Calibri Light" pitchFamily="34" charset="0"/>
              </a:rPr>
              <a:t>bezpiecznych i higienicznych </a:t>
            </a:r>
            <a:r>
              <a:rPr lang="pl-PL" sz="1800" i="1" dirty="0">
                <a:latin typeface="Calibri Light" pitchFamily="34" charset="0"/>
                <a:cs typeface="Calibri Light" pitchFamily="34" charset="0"/>
              </a:rPr>
              <a:t>warunkach?</a:t>
            </a:r>
          </a:p>
          <a:p>
            <a:pPr marL="539750" lvl="0" indent="-273050">
              <a:spcBef>
                <a:spcPts val="600"/>
              </a:spcBef>
              <a:spcAft>
                <a:spcPts val="1000"/>
              </a:spcAft>
              <a:buNone/>
            </a:pPr>
            <a:endParaRPr lang="pl-PL" sz="1800" i="1" dirty="0">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PODSUMOWANIE</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200151"/>
            <a:ext cx="6733256" cy="3747863"/>
          </a:xfrm>
        </p:spPr>
        <p:txBody>
          <a:bodyPr>
            <a:noAutofit/>
          </a:bodyPr>
          <a:lstStyle/>
          <a:p>
            <a:pPr marL="536575" lvl="0" indent="-269875">
              <a:spcBef>
                <a:spcPts val="600"/>
              </a:spcBef>
              <a:spcAft>
                <a:spcPts val="1000"/>
              </a:spcAft>
              <a:buFont typeface="+mj-lt"/>
              <a:buAutoNum type="arabicPeriod" startAt="5"/>
            </a:pPr>
            <a:r>
              <a:rPr lang="pl-PL" sz="1800" i="1" dirty="0">
                <a:latin typeface="Calibri Light" pitchFamily="34" charset="0"/>
                <a:cs typeface="Calibri Light" pitchFamily="34" charset="0"/>
              </a:rPr>
              <a:t>Czy Twoje miejsce pracy jest </a:t>
            </a:r>
            <a:r>
              <a:rPr lang="pl-PL" sz="1800" b="1" i="1" dirty="0">
                <a:latin typeface="Calibri Light" pitchFamily="34" charset="0"/>
                <a:cs typeface="Calibri Light" pitchFamily="34" charset="0"/>
              </a:rPr>
              <a:t>wolne od obciążeń psychicznych</a:t>
            </a:r>
            <a:r>
              <a:rPr lang="pl-PL" sz="1800" i="1" dirty="0">
                <a:latin typeface="Calibri Light" pitchFamily="34" charset="0"/>
                <a:cs typeface="Calibri Light" pitchFamily="34" charset="0"/>
              </a:rPr>
              <a:t>, nadmiernego stresu i destrukcyjnej atmosfery?</a:t>
            </a:r>
          </a:p>
          <a:p>
            <a:pPr marL="536575" lvl="0" indent="-269875">
              <a:spcBef>
                <a:spcPts val="600"/>
              </a:spcBef>
              <a:spcAft>
                <a:spcPts val="1000"/>
              </a:spcAft>
              <a:buFont typeface="+mj-lt"/>
              <a:buAutoNum type="arabicPeriod" startAt="5"/>
            </a:pPr>
            <a:r>
              <a:rPr lang="pl-PL" sz="1800" i="1" dirty="0">
                <a:latin typeface="Calibri Light" pitchFamily="34" charset="0"/>
                <a:cs typeface="Calibri Light" pitchFamily="34" charset="0"/>
              </a:rPr>
              <a:t>Czy Twoja praca pozwala Ci utrzymać </a:t>
            </a:r>
            <a:r>
              <a:rPr lang="pl-PL" sz="1800" b="1" i="1" dirty="0">
                <a:latin typeface="Calibri Light" pitchFamily="34" charset="0"/>
                <a:cs typeface="Calibri Light" pitchFamily="34" charset="0"/>
              </a:rPr>
              <a:t>równowagę między </a:t>
            </a:r>
            <a:r>
              <a:rPr lang="pl-PL" sz="1800" b="1" i="1" dirty="0" smtClean="0">
                <a:latin typeface="Calibri Light" pitchFamily="34" charset="0"/>
                <a:cs typeface="Calibri Light" pitchFamily="34" charset="0"/>
              </a:rPr>
              <a:t/>
            </a:r>
            <a:br>
              <a:rPr lang="pl-PL" sz="1800" b="1" i="1" dirty="0" smtClean="0">
                <a:latin typeface="Calibri Light" pitchFamily="34" charset="0"/>
                <a:cs typeface="Calibri Light" pitchFamily="34" charset="0"/>
              </a:rPr>
            </a:br>
            <a:r>
              <a:rPr lang="pl-PL" sz="1800" b="1" i="1" dirty="0" smtClean="0">
                <a:latin typeface="Calibri Light" pitchFamily="34" charset="0"/>
                <a:cs typeface="Calibri Light" pitchFamily="34" charset="0"/>
              </a:rPr>
              <a:t>życiem </a:t>
            </a:r>
            <a:r>
              <a:rPr lang="pl-PL" sz="1800" b="1" i="1" dirty="0">
                <a:latin typeface="Calibri Light" pitchFamily="34" charset="0"/>
                <a:cs typeface="Calibri Light" pitchFamily="34" charset="0"/>
              </a:rPr>
              <a:t>prywatnym i zawodowym?</a:t>
            </a:r>
            <a:r>
              <a:rPr lang="pl-PL" sz="1800" i="1" dirty="0">
                <a:latin typeface="Calibri Light" pitchFamily="34" charset="0"/>
                <a:cs typeface="Calibri Light" pitchFamily="34" charset="0"/>
              </a:rPr>
              <a:t> </a:t>
            </a:r>
          </a:p>
          <a:p>
            <a:pPr marL="536575" lvl="0" indent="-269875">
              <a:spcBef>
                <a:spcPts val="600"/>
              </a:spcBef>
              <a:spcAft>
                <a:spcPts val="1000"/>
              </a:spcAft>
              <a:buFont typeface="+mj-lt"/>
              <a:buAutoNum type="arabicPeriod" startAt="5"/>
            </a:pPr>
            <a:r>
              <a:rPr lang="pl-PL" sz="1800" i="1" dirty="0">
                <a:latin typeface="Calibri Light" pitchFamily="34" charset="0"/>
                <a:cs typeface="Calibri Light" pitchFamily="34" charset="0"/>
              </a:rPr>
              <a:t>Czy Twoja praca daje Ci możliwość </a:t>
            </a:r>
            <a:r>
              <a:rPr lang="pl-PL" sz="1800" b="1" i="1" dirty="0">
                <a:latin typeface="Calibri Light" pitchFamily="34" charset="0"/>
                <a:cs typeface="Calibri Light" pitchFamily="34" charset="0"/>
              </a:rPr>
              <a:t>rozwoju </a:t>
            </a:r>
            <a:r>
              <a:rPr lang="pl-PL" sz="1800" b="1" i="1" dirty="0" smtClean="0">
                <a:latin typeface="Calibri Light" pitchFamily="34" charset="0"/>
                <a:cs typeface="Calibri Light" pitchFamily="34" charset="0"/>
              </a:rPr>
              <a:t/>
            </a:r>
            <a:br>
              <a:rPr lang="pl-PL" sz="1800" b="1" i="1" dirty="0" smtClean="0">
                <a:latin typeface="Calibri Light" pitchFamily="34" charset="0"/>
                <a:cs typeface="Calibri Light" pitchFamily="34" charset="0"/>
              </a:rPr>
            </a:br>
            <a:r>
              <a:rPr lang="pl-PL" sz="1800" b="1" i="1" dirty="0" smtClean="0">
                <a:latin typeface="Calibri Light" pitchFamily="34" charset="0"/>
                <a:cs typeface="Calibri Light" pitchFamily="34" charset="0"/>
              </a:rPr>
              <a:t>zawodowego </a:t>
            </a:r>
            <a:r>
              <a:rPr lang="pl-PL" sz="1800" i="1" dirty="0" smtClean="0">
                <a:latin typeface="Calibri Light" pitchFamily="34" charset="0"/>
                <a:cs typeface="Calibri Light" pitchFamily="34" charset="0"/>
              </a:rPr>
              <a:t>i </a:t>
            </a:r>
            <a:r>
              <a:rPr lang="pl-PL" sz="1800" i="1" dirty="0">
                <a:latin typeface="Calibri Light" pitchFamily="34" charset="0"/>
                <a:cs typeface="Calibri Light" pitchFamily="34" charset="0"/>
              </a:rPr>
              <a:t>awansu?</a:t>
            </a:r>
          </a:p>
          <a:p>
            <a:pPr marL="536575" lvl="0" indent="-269875">
              <a:spcBef>
                <a:spcPts val="600"/>
              </a:spcBef>
              <a:spcAft>
                <a:spcPts val="1000"/>
              </a:spcAft>
              <a:buFont typeface="+mj-lt"/>
              <a:buAutoNum type="arabicPeriod" startAt="5"/>
            </a:pPr>
            <a:r>
              <a:rPr lang="pl-PL" sz="1800" i="1" dirty="0">
                <a:latin typeface="Calibri Light" pitchFamily="34" charset="0"/>
                <a:cs typeface="Calibri Light" pitchFamily="34" charset="0"/>
              </a:rPr>
              <a:t>Czy masz </a:t>
            </a:r>
            <a:r>
              <a:rPr lang="pl-PL" sz="1800" b="1" i="1" dirty="0">
                <a:latin typeface="Calibri Light" pitchFamily="34" charset="0"/>
                <a:cs typeface="Calibri Light" pitchFamily="34" charset="0"/>
              </a:rPr>
              <a:t>wpływ</a:t>
            </a:r>
            <a:r>
              <a:rPr lang="pl-PL" sz="1800" i="1" dirty="0">
                <a:latin typeface="Calibri Light" pitchFamily="34" charset="0"/>
                <a:cs typeface="Calibri Light" pitchFamily="34" charset="0"/>
              </a:rPr>
              <a:t> na sposób wykonywania powierzonych </a:t>
            </a:r>
            <a:r>
              <a:rPr lang="pl-PL" sz="1800" i="1" dirty="0" smtClean="0">
                <a:latin typeface="Calibri Light" pitchFamily="34" charset="0"/>
                <a:cs typeface="Calibri Light" pitchFamily="34" charset="0"/>
              </a:rPr>
              <a:t/>
            </a:r>
            <a:br>
              <a:rPr lang="pl-PL" sz="1800" i="1" dirty="0" smtClean="0">
                <a:latin typeface="Calibri Light" pitchFamily="34" charset="0"/>
                <a:cs typeface="Calibri Light" pitchFamily="34" charset="0"/>
              </a:rPr>
            </a:br>
            <a:r>
              <a:rPr lang="pl-PL" sz="1800" i="1" dirty="0" smtClean="0">
                <a:latin typeface="Calibri Light" pitchFamily="34" charset="0"/>
                <a:cs typeface="Calibri Light" pitchFamily="34" charset="0"/>
              </a:rPr>
              <a:t>Ci </a:t>
            </a:r>
            <a:r>
              <a:rPr lang="pl-PL" sz="1800" i="1" dirty="0">
                <a:latin typeface="Calibri Light" pitchFamily="34" charset="0"/>
                <a:cs typeface="Calibri Light" pitchFamily="34" charset="0"/>
              </a:rPr>
              <a:t>zadań? </a:t>
            </a:r>
          </a:p>
        </p:txBody>
      </p:sp>
      <p:sp>
        <p:nvSpPr>
          <p:cNvPr id="4" name="Symbol zastępczy numeru slajdu 3"/>
          <p:cNvSpPr>
            <a:spLocks noGrp="1"/>
          </p:cNvSpPr>
          <p:nvPr>
            <p:ph type="sldNum" sz="quarter" idx="12"/>
          </p:nvPr>
        </p:nvSpPr>
        <p:spPr/>
        <p:txBody>
          <a:bodyPr/>
          <a:lstStyle/>
          <a:p>
            <a:fld id="{A305EFA8-2BCF-4322-B83B-0232E2AB01E6}" type="slidenum">
              <a:rPr lang="pl-PL" smtClean="0"/>
              <a:t>15</a:t>
            </a:fld>
            <a:endParaRPr lang="pl-PL" dirty="0"/>
          </a:p>
        </p:txBody>
      </p:sp>
      <p:sp>
        <p:nvSpPr>
          <p:cNvPr id="6" name="Prostokąt 5"/>
          <p:cNvSpPr/>
          <p:nvPr/>
        </p:nvSpPr>
        <p:spPr>
          <a:xfrm>
            <a:off x="7596336" y="2139702"/>
            <a:ext cx="1116730" cy="2646878"/>
          </a:xfrm>
          <a:prstGeom prst="rect">
            <a:avLst/>
          </a:prstGeom>
          <a:noFill/>
        </p:spPr>
        <p:txBody>
          <a:bodyPr wrap="square" lIns="91440" tIns="45720" rIns="91440" bIns="45720">
            <a:spAutoFit/>
          </a:bodyPr>
          <a:lstStyle/>
          <a:p>
            <a:pPr algn="ctr"/>
            <a:r>
              <a:rPr lang="pl-PL" sz="166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a:t>
            </a:r>
            <a:endParaRPr lang="pl-PL" sz="166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PODSUMOWANIE</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200151"/>
            <a:ext cx="6733256" cy="3747863"/>
          </a:xfrm>
        </p:spPr>
        <p:txBody>
          <a:bodyPr>
            <a:noAutofit/>
          </a:bodyPr>
          <a:lstStyle/>
          <a:p>
            <a:pPr marL="609600" lvl="0">
              <a:spcBef>
                <a:spcPts val="600"/>
              </a:spcBef>
              <a:spcAft>
                <a:spcPts val="1000"/>
              </a:spcAft>
              <a:buFont typeface="+mj-lt"/>
              <a:buAutoNum type="arabicPeriod" startAt="9"/>
            </a:pPr>
            <a:r>
              <a:rPr lang="pl-PL" sz="1800" i="1" dirty="0">
                <a:latin typeface="Calibri Light" pitchFamily="34" charset="0"/>
                <a:cs typeface="Calibri Light" pitchFamily="34" charset="0"/>
              </a:rPr>
              <a:t>Czy w pracy masz </a:t>
            </a:r>
            <a:r>
              <a:rPr lang="pl-PL" sz="1800" b="1" i="1" dirty="0">
                <a:latin typeface="Calibri Light" pitchFamily="34" charset="0"/>
                <a:cs typeface="Calibri Light" pitchFamily="34" charset="0"/>
              </a:rPr>
              <a:t>możliwość wykazania się</a:t>
            </a:r>
            <a:r>
              <a:rPr lang="pl-PL" sz="1800" i="1" dirty="0">
                <a:latin typeface="Calibri Light" pitchFamily="34" charset="0"/>
                <a:cs typeface="Calibri Light" pitchFamily="34" charset="0"/>
              </a:rPr>
              <a:t>, realizacji własnych pomysłów? Czy jesteś doceniany(a)?</a:t>
            </a:r>
          </a:p>
          <a:p>
            <a:pPr marL="609600" lvl="0">
              <a:spcBef>
                <a:spcPts val="600"/>
              </a:spcBef>
              <a:spcAft>
                <a:spcPts val="1000"/>
              </a:spcAft>
              <a:buFont typeface="+mj-lt"/>
              <a:buAutoNum type="arabicPeriod" startAt="9"/>
            </a:pPr>
            <a:r>
              <a:rPr lang="pl-PL" sz="1800" b="1" i="1" dirty="0">
                <a:latin typeface="Calibri Light" pitchFamily="34" charset="0"/>
                <a:cs typeface="Calibri Light" pitchFamily="34" charset="0"/>
              </a:rPr>
              <a:t>Na które z tych czynników masz największy wpływ? </a:t>
            </a:r>
            <a:r>
              <a:rPr lang="pl-PL" sz="1800" b="1" i="1" dirty="0" smtClean="0">
                <a:latin typeface="Calibri Light" pitchFamily="34" charset="0"/>
                <a:cs typeface="Calibri Light" pitchFamily="34" charset="0"/>
              </a:rPr>
              <a:t/>
            </a:r>
            <a:br>
              <a:rPr lang="pl-PL" sz="1800" b="1" i="1" dirty="0" smtClean="0">
                <a:latin typeface="Calibri Light" pitchFamily="34" charset="0"/>
                <a:cs typeface="Calibri Light" pitchFamily="34" charset="0"/>
              </a:rPr>
            </a:br>
            <a:r>
              <a:rPr lang="pl-PL" sz="1800" i="1" dirty="0" smtClean="0">
                <a:latin typeface="Calibri Light" pitchFamily="34" charset="0"/>
                <a:cs typeface="Calibri Light" pitchFamily="34" charset="0"/>
              </a:rPr>
              <a:t>Co </a:t>
            </a:r>
            <a:r>
              <a:rPr lang="pl-PL" sz="1800" i="1" dirty="0">
                <a:latin typeface="Calibri Light" pitchFamily="34" charset="0"/>
                <a:cs typeface="Calibri Light" pitchFamily="34" charset="0"/>
              </a:rPr>
              <a:t>możesz poprawić we własnym zakresie </a:t>
            </a:r>
            <a:r>
              <a:rPr lang="pl-PL" sz="1800" i="1" dirty="0" smtClean="0">
                <a:latin typeface="Calibri Light" pitchFamily="34" charset="0"/>
                <a:cs typeface="Calibri Light" pitchFamily="34" charset="0"/>
              </a:rPr>
              <a:t>lub </a:t>
            </a:r>
            <a:r>
              <a:rPr lang="pl-PL" sz="1800" i="1" dirty="0">
                <a:latin typeface="Calibri Light" pitchFamily="34" charset="0"/>
                <a:cs typeface="Calibri Light" pitchFamily="34" charset="0"/>
              </a:rPr>
              <a:t>działając </a:t>
            </a:r>
            <a:r>
              <a:rPr lang="pl-PL" sz="1800" i="1" dirty="0" smtClean="0">
                <a:latin typeface="Calibri Light" pitchFamily="34" charset="0"/>
                <a:cs typeface="Calibri Light" pitchFamily="34" charset="0"/>
              </a:rPr>
              <a:t/>
            </a:r>
            <a:br>
              <a:rPr lang="pl-PL" sz="1800" i="1" dirty="0" smtClean="0">
                <a:latin typeface="Calibri Light" pitchFamily="34" charset="0"/>
                <a:cs typeface="Calibri Light" pitchFamily="34" charset="0"/>
              </a:rPr>
            </a:br>
            <a:r>
              <a:rPr lang="pl-PL" sz="1800" i="1" dirty="0" smtClean="0">
                <a:latin typeface="Calibri Light" pitchFamily="34" charset="0"/>
                <a:cs typeface="Calibri Light" pitchFamily="34" charset="0"/>
              </a:rPr>
              <a:t>razem </a:t>
            </a:r>
            <a:r>
              <a:rPr lang="pl-PL" sz="1800" i="1" dirty="0">
                <a:latin typeface="Calibri Light" pitchFamily="34" charset="0"/>
                <a:cs typeface="Calibri Light" pitchFamily="34" charset="0"/>
              </a:rPr>
              <a:t>ze </a:t>
            </a:r>
            <a:r>
              <a:rPr lang="pl-PL" sz="1800" i="1" dirty="0" smtClean="0">
                <a:latin typeface="Calibri Light" pitchFamily="34" charset="0"/>
                <a:cs typeface="Calibri Light" pitchFamily="34" charset="0"/>
              </a:rPr>
              <a:t>współpracownikami</a:t>
            </a:r>
            <a:r>
              <a:rPr lang="pl-PL" sz="1800" i="1" dirty="0">
                <a:latin typeface="Calibri Light" pitchFamily="34" charset="0"/>
                <a:cs typeface="Calibri Light" pitchFamily="34" charset="0"/>
              </a:rPr>
              <a:t>? </a:t>
            </a:r>
            <a:endParaRPr lang="pl-PL" sz="1800" i="1" dirty="0" smtClean="0">
              <a:latin typeface="Calibri Light" pitchFamily="34" charset="0"/>
              <a:cs typeface="Calibri Light" pitchFamily="34" charset="0"/>
            </a:endParaRPr>
          </a:p>
          <a:p>
            <a:pPr marL="3175" indent="-3175" algn="just">
              <a:spcBef>
                <a:spcPts val="600"/>
              </a:spcBef>
              <a:spcAft>
                <a:spcPts val="1000"/>
              </a:spcAft>
              <a:buNone/>
            </a:pPr>
            <a:endParaRPr lang="pl-PL" sz="1400" dirty="0" smtClean="0">
              <a:latin typeface="Calibri Light" pitchFamily="34" charset="0"/>
              <a:cs typeface="Calibri Light" pitchFamily="34" charset="0"/>
            </a:endParaRPr>
          </a:p>
          <a:p>
            <a:pPr marL="3175" indent="-3175" algn="just">
              <a:spcBef>
                <a:spcPts val="600"/>
              </a:spcBef>
              <a:spcAft>
                <a:spcPts val="1000"/>
              </a:spcAft>
              <a:buNone/>
            </a:pPr>
            <a:r>
              <a:rPr lang="pl-PL" sz="1400" dirty="0" smtClean="0">
                <a:latin typeface="Calibri Light" pitchFamily="34" charset="0"/>
                <a:cs typeface="Calibri Light" pitchFamily="34" charset="0"/>
              </a:rPr>
              <a:t>O </a:t>
            </a:r>
            <a:r>
              <a:rPr lang="pl-PL" sz="1400" dirty="0">
                <a:latin typeface="Calibri Light" pitchFamily="34" charset="0"/>
                <a:cs typeface="Calibri Light" pitchFamily="34" charset="0"/>
              </a:rPr>
              <a:t>tym co możemy </a:t>
            </a:r>
            <a:r>
              <a:rPr lang="pl-PL" sz="1400" dirty="0" smtClean="0">
                <a:latin typeface="Calibri Light" pitchFamily="34" charset="0"/>
                <a:cs typeface="Calibri Light" pitchFamily="34" charset="0"/>
              </a:rPr>
              <a:t>zrobić, </a:t>
            </a:r>
            <a:r>
              <a:rPr lang="pl-PL" sz="1400" dirty="0">
                <a:latin typeface="Calibri Light" pitchFamily="34" charset="0"/>
                <a:cs typeface="Calibri Light" pitchFamily="34" charset="0"/>
              </a:rPr>
              <a:t>by wdrażać ideę godnej pracy w swoim miejscu pracy piszemy </a:t>
            </a:r>
            <a:r>
              <a:rPr lang="pl-PL" sz="1400" dirty="0" smtClean="0">
                <a:latin typeface="Calibri Light" pitchFamily="34" charset="0"/>
                <a:cs typeface="Calibri Light" pitchFamily="34" charset="0"/>
              </a:rPr>
              <a:t/>
            </a:r>
            <a:br>
              <a:rPr lang="pl-PL" sz="1400" dirty="0" smtClean="0">
                <a:latin typeface="Calibri Light" pitchFamily="34" charset="0"/>
                <a:cs typeface="Calibri Light" pitchFamily="34" charset="0"/>
              </a:rPr>
            </a:br>
            <a:r>
              <a:rPr lang="pl-PL" sz="1400" dirty="0" smtClean="0">
                <a:latin typeface="Calibri Light" pitchFamily="34" charset="0"/>
                <a:cs typeface="Calibri Light" pitchFamily="34" charset="0"/>
              </a:rPr>
              <a:t>w </a:t>
            </a:r>
            <a:r>
              <a:rPr lang="pl-PL" sz="1400" dirty="0">
                <a:latin typeface="Calibri Light" pitchFamily="34" charset="0"/>
                <a:cs typeface="Calibri Light" pitchFamily="34" charset="0"/>
              </a:rPr>
              <a:t>dalszych częściach niniejszego kursu. </a:t>
            </a:r>
            <a:r>
              <a:rPr lang="pl-PL" sz="1400" dirty="0" smtClean="0">
                <a:latin typeface="Calibri Light" pitchFamily="34" charset="0"/>
                <a:cs typeface="Calibri Light" pitchFamily="34" charset="0"/>
              </a:rPr>
              <a:t>Część </a:t>
            </a:r>
            <a:r>
              <a:rPr lang="pl-PL" sz="1400" dirty="0">
                <a:latin typeface="Calibri Light" pitchFamily="34" charset="0"/>
                <a:cs typeface="Calibri Light" pitchFamily="34" charset="0"/>
              </a:rPr>
              <a:t>III poświęciliśmy profilaktyce i interwencji </a:t>
            </a:r>
            <a:r>
              <a:rPr lang="pl-PL" sz="1400" dirty="0" smtClean="0">
                <a:latin typeface="Calibri Light" pitchFamily="34" charset="0"/>
                <a:cs typeface="Calibri Light" pitchFamily="34" charset="0"/>
              </a:rPr>
              <a:t/>
            </a:r>
            <a:br>
              <a:rPr lang="pl-PL" sz="1400" dirty="0" smtClean="0">
                <a:latin typeface="Calibri Light" pitchFamily="34" charset="0"/>
                <a:cs typeface="Calibri Light" pitchFamily="34" charset="0"/>
              </a:rPr>
            </a:br>
            <a:r>
              <a:rPr lang="pl-PL" sz="1400" dirty="0" smtClean="0">
                <a:latin typeface="Calibri Light" pitchFamily="34" charset="0"/>
                <a:cs typeface="Calibri Light" pitchFamily="34" charset="0"/>
              </a:rPr>
              <a:t>w </a:t>
            </a:r>
            <a:r>
              <a:rPr lang="pl-PL" sz="1400" dirty="0">
                <a:latin typeface="Calibri Light" pitchFamily="34" charset="0"/>
                <a:cs typeface="Calibri Light" pitchFamily="34" charset="0"/>
              </a:rPr>
              <a:t>sytuacjach problemowych. W części IV z kolei piszemy o działalności związkowej i dialogu społecznym. Zachęcamy do zapoznania się z tym materiałem. Oczywistym jest, że w relacji </a:t>
            </a:r>
            <a:r>
              <a:rPr lang="pl-PL" sz="1400" dirty="0" smtClean="0">
                <a:latin typeface="Calibri Light" pitchFamily="34" charset="0"/>
                <a:cs typeface="Calibri Light" pitchFamily="34" charset="0"/>
              </a:rPr>
              <a:t/>
            </a:r>
            <a:br>
              <a:rPr lang="pl-PL" sz="1400" dirty="0" smtClean="0">
                <a:latin typeface="Calibri Light" pitchFamily="34" charset="0"/>
                <a:cs typeface="Calibri Light" pitchFamily="34" charset="0"/>
              </a:rPr>
            </a:br>
            <a:r>
              <a:rPr lang="pl-PL" sz="1400" dirty="0" smtClean="0">
                <a:latin typeface="Calibri Light" pitchFamily="34" charset="0"/>
                <a:cs typeface="Calibri Light" pitchFamily="34" charset="0"/>
              </a:rPr>
              <a:t>z </a:t>
            </a:r>
            <a:r>
              <a:rPr lang="pl-PL" sz="1400" dirty="0">
                <a:latin typeface="Calibri Light" pitchFamily="34" charset="0"/>
                <a:cs typeface="Calibri Light" pitchFamily="34" charset="0"/>
              </a:rPr>
              <a:t>pracodawcą nie stoimy na równej pozycji. Niemniej jednak nasz wpływ na warunki pracy oraz możliwości działania w tym zakresie nie są zerowe i warto z nich mądrze korzystać! </a:t>
            </a:r>
          </a:p>
          <a:p>
            <a:pPr marL="609600" lvl="0">
              <a:spcBef>
                <a:spcPts val="600"/>
              </a:spcBef>
              <a:spcAft>
                <a:spcPts val="1000"/>
              </a:spcAft>
              <a:buNone/>
            </a:pPr>
            <a:endParaRPr lang="pl-PL" sz="1800" i="1"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16</a:t>
            </a:fld>
            <a:endParaRPr lang="pl-PL" dirty="0"/>
          </a:p>
        </p:txBody>
      </p:sp>
      <p:sp>
        <p:nvSpPr>
          <p:cNvPr id="6" name="Prostokąt 5"/>
          <p:cNvSpPr/>
          <p:nvPr/>
        </p:nvSpPr>
        <p:spPr>
          <a:xfrm>
            <a:off x="7740352" y="1131590"/>
            <a:ext cx="1116730" cy="2646878"/>
          </a:xfrm>
          <a:prstGeom prst="rect">
            <a:avLst/>
          </a:prstGeom>
          <a:noFill/>
        </p:spPr>
        <p:txBody>
          <a:bodyPr wrap="square" lIns="91440" tIns="45720" rIns="91440" bIns="45720">
            <a:spAutoFit/>
          </a:bodyPr>
          <a:lstStyle/>
          <a:p>
            <a:pPr algn="ctr"/>
            <a:r>
              <a:rPr lang="pl-PL" sz="166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a:t>
            </a:r>
            <a:endParaRPr lang="pl-PL" sz="166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CO DALEJ? </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200151"/>
            <a:ext cx="6733256" cy="3747863"/>
          </a:xfrm>
        </p:spPr>
        <p:txBody>
          <a:bodyPr>
            <a:noAutofit/>
          </a:bodyPr>
          <a:lstStyle/>
          <a:p>
            <a:pPr marL="536575" indent="-269875">
              <a:spcBef>
                <a:spcPts val="600"/>
              </a:spcBef>
              <a:spcAft>
                <a:spcPts val="1000"/>
              </a:spcAft>
            </a:pPr>
            <a:r>
              <a:rPr lang="pl-PL" sz="1800" dirty="0" smtClean="0">
                <a:latin typeface="Calibri Light" pitchFamily="34" charset="0"/>
                <a:cs typeface="Calibri Light" pitchFamily="34" charset="0"/>
              </a:rPr>
              <a:t>Możesz </a:t>
            </a:r>
            <a:r>
              <a:rPr lang="pl-PL" sz="1800" dirty="0">
                <a:latin typeface="Calibri Light" pitchFamily="34" charset="0"/>
                <a:cs typeface="Calibri Light" pitchFamily="34" charset="0"/>
              </a:rPr>
              <a:t>teraz podsumować informacje zdobyte w tej </a:t>
            </a:r>
            <a:r>
              <a:rPr lang="pl-PL" sz="1800" dirty="0" smtClean="0">
                <a:latin typeface="Calibri Light" pitchFamily="34" charset="0"/>
                <a:cs typeface="Calibri Light" pitchFamily="34" charset="0"/>
              </a:rPr>
              <a:t>części kursu rozwiązując </a:t>
            </a:r>
            <a:r>
              <a:rPr lang="pl-PL" sz="1800" dirty="0">
                <a:latin typeface="Calibri Light" pitchFamily="34" charset="0"/>
                <a:cs typeface="Calibri Light" pitchFamily="34" charset="0"/>
              </a:rPr>
              <a:t>przygotowany przez nas </a:t>
            </a:r>
            <a:r>
              <a:rPr lang="pl-PL" sz="1800" b="1" dirty="0">
                <a:latin typeface="Calibri Light" pitchFamily="34" charset="0"/>
                <a:cs typeface="Calibri Light" pitchFamily="34" charset="0"/>
              </a:rPr>
              <a:t>quiz </a:t>
            </a:r>
            <a:r>
              <a:rPr lang="pl-PL" sz="1800" b="1" dirty="0" smtClean="0">
                <a:latin typeface="Calibri Light" pitchFamily="34" charset="0"/>
                <a:cs typeface="Calibri Light" pitchFamily="34" charset="0"/>
              </a:rPr>
              <a:t>wiedzy.</a:t>
            </a:r>
            <a:endParaRPr lang="pl-PL" sz="1800" b="1" dirty="0">
              <a:latin typeface="Calibri Light" pitchFamily="34" charset="0"/>
              <a:cs typeface="Calibri Light" pitchFamily="34" charset="0"/>
            </a:endParaRPr>
          </a:p>
          <a:p>
            <a:pPr marL="536575" indent="-269875">
              <a:spcBef>
                <a:spcPts val="600"/>
              </a:spcBef>
              <a:spcAft>
                <a:spcPts val="1000"/>
              </a:spcAft>
            </a:pPr>
            <a:r>
              <a:rPr lang="pl-PL" sz="1800" dirty="0">
                <a:latin typeface="Calibri Light" pitchFamily="34" charset="0"/>
                <a:cs typeface="Calibri Light" pitchFamily="34" charset="0"/>
              </a:rPr>
              <a:t>Zachęcamy również do zapoznania się z </a:t>
            </a:r>
            <a:r>
              <a:rPr lang="pl-PL" sz="1800" b="1" dirty="0">
                <a:latin typeface="Calibri Light" pitchFamily="34" charset="0"/>
                <a:cs typeface="Calibri Light" pitchFamily="34" charset="0"/>
              </a:rPr>
              <a:t>materiałami uzupełniającymi</a:t>
            </a:r>
            <a:r>
              <a:rPr lang="pl-PL" sz="1800" dirty="0">
                <a:latin typeface="Calibri Light" pitchFamily="34" charset="0"/>
                <a:cs typeface="Calibri Light" pitchFamily="34" charset="0"/>
              </a:rPr>
              <a:t>: tekstami źródłowymi, raportami oraz artykułami pogłębiającymi tematy poruszone </a:t>
            </a:r>
            <a:r>
              <a:rPr lang="pl-PL" sz="1800" dirty="0" smtClean="0">
                <a:latin typeface="Calibri Light" pitchFamily="34" charset="0"/>
                <a:cs typeface="Calibri Light" pitchFamily="34" charset="0"/>
              </a:rPr>
              <a:t>powyżej.</a:t>
            </a:r>
          </a:p>
          <a:p>
            <a:pPr marL="536575" indent="-269875">
              <a:spcBef>
                <a:spcPts val="600"/>
              </a:spcBef>
              <a:spcAft>
                <a:spcPts val="1000"/>
              </a:spcAft>
            </a:pPr>
            <a:r>
              <a:rPr lang="pl-PL" sz="1800" dirty="0" smtClean="0">
                <a:latin typeface="Calibri Light" pitchFamily="34" charset="0"/>
                <a:cs typeface="Calibri Light" pitchFamily="34" charset="0"/>
              </a:rPr>
              <a:t>Linki </a:t>
            </a:r>
            <a:r>
              <a:rPr lang="pl-PL" sz="1800" dirty="0">
                <a:latin typeface="Calibri Light" pitchFamily="34" charset="0"/>
                <a:cs typeface="Calibri Light" pitchFamily="34" charset="0"/>
              </a:rPr>
              <a:t>do quizu oraz materiałów uzupełniających znajdują się </a:t>
            </a:r>
            <a:r>
              <a:rPr lang="pl-PL" sz="1800" dirty="0" smtClean="0">
                <a:latin typeface="Calibri Light" pitchFamily="34" charset="0"/>
                <a:cs typeface="Calibri Light" pitchFamily="34" charset="0"/>
              </a:rPr>
              <a:t/>
            </a:r>
            <a:br>
              <a:rPr lang="pl-PL" sz="1800" dirty="0" smtClean="0">
                <a:latin typeface="Calibri Light" pitchFamily="34" charset="0"/>
                <a:cs typeface="Calibri Light" pitchFamily="34" charset="0"/>
              </a:rPr>
            </a:br>
            <a:r>
              <a:rPr lang="pl-PL" sz="1800" b="1" dirty="0" smtClean="0">
                <a:latin typeface="Calibri Light" pitchFamily="34" charset="0"/>
                <a:cs typeface="Calibri Light" pitchFamily="34" charset="0"/>
              </a:rPr>
              <a:t>pod </a:t>
            </a:r>
            <a:r>
              <a:rPr lang="pl-PL" sz="1800" b="1" dirty="0">
                <a:latin typeface="Calibri Light" pitchFamily="34" charset="0"/>
                <a:cs typeface="Calibri Light" pitchFamily="34" charset="0"/>
              </a:rPr>
              <a:t>prezentacją</a:t>
            </a:r>
            <a:r>
              <a:rPr lang="pl-PL" sz="1800" dirty="0" smtClean="0">
                <a:latin typeface="Calibri Light" pitchFamily="34" charset="0"/>
                <a:cs typeface="Calibri Light" pitchFamily="34" charset="0"/>
              </a:rPr>
              <a:t>.</a:t>
            </a:r>
          </a:p>
          <a:p>
            <a:pPr marL="609600" lvl="0">
              <a:spcBef>
                <a:spcPts val="600"/>
              </a:spcBef>
              <a:spcAft>
                <a:spcPts val="1000"/>
              </a:spcAft>
              <a:buNone/>
            </a:pPr>
            <a:endParaRPr lang="pl-PL" sz="1800" i="1" dirty="0" smtClean="0">
              <a:latin typeface="Calibri Light" pitchFamily="34" charset="0"/>
              <a:cs typeface="Calibri Light" pitchFamily="34" charset="0"/>
            </a:endParaRPr>
          </a:p>
          <a:p>
            <a:pPr marL="609600" lvl="0">
              <a:spcBef>
                <a:spcPts val="600"/>
              </a:spcBef>
              <a:spcAft>
                <a:spcPts val="1000"/>
              </a:spcAft>
              <a:buNone/>
            </a:pPr>
            <a:endParaRPr lang="pl-PL" sz="1800" i="1"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17</a:t>
            </a:fld>
            <a:endParaRPr lang="pl-PL"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2628104" y="2116100"/>
            <a:ext cx="5760000" cy="911300"/>
          </a:xfrm>
        </p:spPr>
        <p:txBody>
          <a:bodyPr>
            <a:normAutofit/>
          </a:bodyPr>
          <a:lstStyle/>
          <a:p>
            <a:r>
              <a:rPr lang="pl-PL" dirty="0" smtClean="0">
                <a:solidFill>
                  <a:schemeClr val="tx1">
                    <a:lumMod val="65000"/>
                    <a:lumOff val="35000"/>
                  </a:schemeClr>
                </a:solidFill>
                <a:effectLst>
                  <a:outerShdw blurRad="50800" dist="38100" dir="2700000" algn="tl" rotWithShape="0">
                    <a:prstClr val="black">
                      <a:alpha val="40000"/>
                    </a:prstClr>
                  </a:outerShdw>
                </a:effectLst>
                <a:latin typeface="Calibri Light" pitchFamily="34" charset="0"/>
                <a:cs typeface="Calibri Light" pitchFamily="34" charset="0"/>
              </a:rPr>
              <a:t>DZIĘKUJEMY ZA UWAGĘ</a:t>
            </a:r>
            <a:r>
              <a:rPr lang="pl-PL" dirty="0" smtClean="0"/>
              <a:t> </a:t>
            </a:r>
            <a:endParaRPr lang="pl-PL" dirty="0"/>
          </a:p>
        </p:txBody>
      </p:sp>
    </p:spTree>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1193</TotalTime>
  <Words>1058</Words>
  <Application>Microsoft Office PowerPoint</Application>
  <PresentationFormat>Pokaz na ekranie (16:9)</PresentationFormat>
  <Paragraphs>124</Paragraphs>
  <Slides>18</Slides>
  <Notes>0</Notes>
  <HiddenSlides>0</HiddenSlides>
  <MMClips>0</MMClips>
  <ScaleCrop>false</ScaleCrop>
  <HeadingPairs>
    <vt:vector size="4" baseType="variant">
      <vt:variant>
        <vt:lpstr>Motyw</vt:lpstr>
      </vt:variant>
      <vt:variant>
        <vt:i4>1</vt:i4>
      </vt:variant>
      <vt:variant>
        <vt:lpstr>Tytuły slajdów</vt:lpstr>
      </vt:variant>
      <vt:variant>
        <vt:i4>18</vt:i4>
      </vt:variant>
    </vt:vector>
  </HeadingPairs>
  <TitlesOfParts>
    <vt:vector size="19" baseType="lpstr">
      <vt:lpstr>Motyw pakietu Office</vt:lpstr>
      <vt:lpstr>Slajd 1</vt:lpstr>
      <vt:lpstr>WPROWADZENIE </vt:lpstr>
      <vt:lpstr>SPIS TREŚCI </vt:lpstr>
      <vt:lpstr>NA POCZĄTEK…</vt:lpstr>
      <vt:lpstr>NA POCZĄTEK…</vt:lpstr>
      <vt:lpstr>RYS HISTORYCZNY </vt:lpstr>
      <vt:lpstr>RYS HISTORYCZNY </vt:lpstr>
      <vt:lpstr>DEFINICJA  </vt:lpstr>
      <vt:lpstr>IDEA vs RZECZYWISTOŚĆ   </vt:lpstr>
      <vt:lpstr>IDEA vs RZECZYWISTOŚĆ   </vt:lpstr>
      <vt:lpstr>IDEA vs RZECZYWISTOŚĆ   </vt:lpstr>
      <vt:lpstr>WYZWANIA </vt:lpstr>
      <vt:lpstr>WYZWANIA </vt:lpstr>
      <vt:lpstr>PODSUMOWANIE</vt:lpstr>
      <vt:lpstr>PODSUMOWANIE</vt:lpstr>
      <vt:lpstr>PODSUMOWANIE</vt:lpstr>
      <vt:lpstr>CO DALEJ? </vt:lpstr>
      <vt:lpstr>DZIĘKUJEMY ZA UWAGĘ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Ola Latocha</dc:creator>
  <cp:lastModifiedBy>Ola Latocha</cp:lastModifiedBy>
  <cp:revision>48</cp:revision>
  <dcterms:created xsi:type="dcterms:W3CDTF">2020-12-01T18:59:05Z</dcterms:created>
  <dcterms:modified xsi:type="dcterms:W3CDTF">2020-12-02T14:52:36Z</dcterms:modified>
</cp:coreProperties>
</file>