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73" r:id="rId4"/>
    <p:sldId id="257" r:id="rId5"/>
    <p:sldId id="295" r:id="rId6"/>
    <p:sldId id="297" r:id="rId7"/>
    <p:sldId id="261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296" r:id="rId18"/>
    <p:sldId id="272" r:id="rId19"/>
    <p:sldId id="274" r:id="rId20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01" y="-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EA297-DA08-4D96-8AD0-6E26BC4B6567}" type="datetimeFigureOut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7C8D7-3D45-4781-B38C-02C7F0F8413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C04F-CE43-46D6-A571-50E3E293202B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FB7F-1DCD-4660-9EDE-A2F2FE8E2D53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66DE-27D1-4D6F-802C-207B591AAB3B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2D8F-A931-4E31-B07B-CDC496B474D0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1AAC3-B59E-436F-BDAD-D465BC4063DC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8C61-BC97-4460-94DF-60FA54CFBA9D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7289-923F-4BAB-8692-EBBFDF059A53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2B404-6E66-4D6D-BCFA-D98594451CE0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B4E7-5DCA-4529-92F7-08ED74FA82D4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BD97C-C8BC-4580-9DDE-933F8208D242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1A93-33DD-45E6-B3E2-70DBE6F7BEE6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358-6C41-4A6B-B079-27667E88E325}" type="datetime1">
              <a:rPr lang="pl-PL" smtClean="0"/>
              <a:pPr/>
              <a:t>03.12.2020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strona tytuło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DIALOG SPOŁECZNY </a:t>
            </a:r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NA </a:t>
            </a:r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RZECZ GODNEJ PRACY</a:t>
            </a:r>
            <a:endParaRPr lang="pl-PL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27784" y="1203598"/>
            <a:ext cx="5760000" cy="720080"/>
          </a:xfrm>
        </p:spPr>
        <p:txBody>
          <a:bodyPr>
            <a:noAutofit/>
          </a:bodyPr>
          <a:lstStyle/>
          <a:p>
            <a:r>
              <a:rPr lang="pl-PL" sz="4000" dirty="0" smtClean="0">
                <a:latin typeface="Calibri Light" pitchFamily="34" charset="0"/>
                <a:cs typeface="Calibri Light" pitchFamily="34" charset="0"/>
              </a:rPr>
              <a:t>Część </a:t>
            </a:r>
            <a:r>
              <a:rPr lang="pl-PL" sz="4000" dirty="0" smtClean="0">
                <a:latin typeface="Calibri Light" pitchFamily="34" charset="0"/>
                <a:cs typeface="Calibri Light" pitchFamily="34" charset="0"/>
              </a:rPr>
              <a:t>IV</a:t>
            </a:r>
            <a:endParaRPr lang="pl-PL" sz="4000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SPIS TREŚCI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347614"/>
            <a:ext cx="6733256" cy="3171799"/>
          </a:xfrm>
        </p:spPr>
        <p:txBody>
          <a:bodyPr>
            <a:noAutofit/>
          </a:bodyPr>
          <a:lstStyle/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NA POCZĄTEK / str.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4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DIALOG SPOŁECZNY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6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STRONY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DIALOGU SPOŁECZNEGO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8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ZASADY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DIALOGU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SPOŁECZNEGO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9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ZWIĄZKI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ZAWODOWE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11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UKŁADY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ZBIOROWE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PRACY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13</a:t>
            </a: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DZIAŁANOŚĆ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ZWIĄZKOWA / str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15</a:t>
            </a:r>
            <a:endParaRPr lang="pl-PL" sz="20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 algn="just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PODSUMOWANIE / str.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17</a:t>
            </a:r>
            <a:endParaRPr lang="pl-PL" sz="20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 algn="just">
              <a:spcBef>
                <a:spcPts val="300"/>
              </a:spcBef>
              <a:buFont typeface="+mj-lt"/>
              <a:buAutoNum type="arabicPeriod"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CO DALEJ / str.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18</a:t>
            </a:r>
            <a:endParaRPr lang="pl-PL" sz="2000" dirty="0" smtClean="0">
              <a:latin typeface="Calibri Light" pitchFamily="34" charset="0"/>
              <a:cs typeface="Calibri Light" pitchFamily="34" charset="0"/>
            </a:endParaRPr>
          </a:p>
          <a:p>
            <a:pPr marL="623888" indent="-263525" algn="just">
              <a:spcBef>
                <a:spcPts val="0"/>
              </a:spcBef>
              <a:buFont typeface="+mj-lt"/>
              <a:buAutoNum type="arabicPeriod"/>
            </a:pPr>
            <a:endParaRPr lang="pl-PL" sz="1200" dirty="0" smtClean="0">
              <a:latin typeface="Calibri Light" pitchFamily="34" charset="0"/>
              <a:cs typeface="Calibri Light" pitchFamily="34" charset="0"/>
            </a:endParaRPr>
          </a:p>
          <a:p>
            <a:pPr marL="623888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17463" algn="just">
              <a:spcBef>
                <a:spcPts val="600"/>
              </a:spcBef>
              <a:spcAft>
                <a:spcPts val="600"/>
              </a:spcAft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17463" algn="just">
              <a:spcBef>
                <a:spcPts val="600"/>
              </a:spcBef>
              <a:spcAft>
                <a:spcPts val="600"/>
              </a:spcAft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</a:t>
            </a:fld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6135"/>
            <a:ext cx="6733256" cy="39638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Rozpoczynamy tradycyjnie zestawem pytań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:</a:t>
            </a:r>
          </a:p>
          <a:p>
            <a:pPr>
              <a:buNone/>
            </a:pPr>
            <a:endParaRPr lang="pl-PL" sz="2000" dirty="0" smtClean="0">
              <a:latin typeface="Calibri Light" pitchFamily="34" charset="0"/>
              <a:cs typeface="Calibri Light" pitchFamily="34" charset="0"/>
            </a:endParaRPr>
          </a:p>
          <a:p>
            <a:pPr marL="539750" lvl="0" indent="-273050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Czy należysz do związków zawodowych?</a:t>
            </a:r>
          </a:p>
          <a:p>
            <a:pPr marL="539750" lvl="0" indent="-273050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Jeśli tak, to dlaczego? Co spowodowało, że </a:t>
            </a:r>
            <a:r>
              <a:rPr lang="pl-PL" sz="2000" i="1" dirty="0" err="1" smtClean="0">
                <a:latin typeface="Calibri Light" pitchFamily="34" charset="0"/>
                <a:cs typeface="Calibri Light" pitchFamily="34" charset="0"/>
              </a:rPr>
              <a:t>postanowiłe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(a)ś przystąpić do organizacji? Co daje Ci przynależność związkowa? Czego oczekujesz od swojego związku zawodowego?</a:t>
            </a:r>
          </a:p>
          <a:p>
            <a:pPr marL="539750" lvl="0" indent="-273050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Jeśli nie, to dlaczego? Czy kiedykolwiek </a:t>
            </a:r>
            <a:r>
              <a:rPr lang="pl-PL" sz="2000" i="1" dirty="0" err="1" smtClean="0">
                <a:latin typeface="Calibri Light" pitchFamily="34" charset="0"/>
                <a:cs typeface="Calibri Light" pitchFamily="34" charset="0"/>
              </a:rPr>
              <a:t>należałe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(a)ś do organizacji związkowej? Czy kiedykolwiek </a:t>
            </a:r>
            <a:r>
              <a:rPr lang="pl-PL" sz="2000" i="1" dirty="0" err="1" smtClean="0">
                <a:latin typeface="Calibri Light" pitchFamily="34" charset="0"/>
                <a:cs typeface="Calibri Light" pitchFamily="34" charset="0"/>
              </a:rPr>
              <a:t>rozważałe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(a)ś przystąpienie do związku? </a:t>
            </a:r>
            <a:endParaRPr lang="pl-PL" sz="2000" i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NA POCZĄTEK…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7452320" y="0"/>
            <a:ext cx="1116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?</a:t>
            </a:r>
            <a:endParaRPr lang="pl-PL" sz="1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6135"/>
            <a:ext cx="6733256" cy="3963887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Dążenie do pełnego urzeczywistnienia idei godnej pracy to nie tylko dbałość o relacje w miejscu pracy i ochrona zastanych praw pracowniczych. To również nieustanna </a:t>
            </a:r>
            <a:r>
              <a:rPr lang="pl-PL" sz="2000" b="1" dirty="0" smtClean="0">
                <a:latin typeface="Calibri Light" pitchFamily="34" charset="0"/>
                <a:cs typeface="Calibri Light" pitchFamily="34" charset="0"/>
              </a:rPr>
              <a:t>troska o poprawę rozwiązań regulujących stosunek pracy i wpływających na sytuację pracowników. </a:t>
            </a:r>
            <a:endParaRPr lang="pl-PL" sz="20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Troska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ta powinna się objawiać na poziomie zakładu pracy, branży, regionu i kraju, a także na poziomie międzynarodowym. Jednym z jej głównych narzędzi jest </a:t>
            </a:r>
            <a:r>
              <a:rPr lang="pl-PL" sz="2000" b="1" dirty="0" smtClean="0">
                <a:latin typeface="Calibri Light" pitchFamily="34" charset="0"/>
                <a:cs typeface="Calibri Light" pitchFamily="34" charset="0"/>
              </a:rPr>
              <a:t>dialog społeczny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20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to właśnie dialogowi społecznemu oraz </a:t>
            </a:r>
            <a:r>
              <a:rPr lang="pl-PL" sz="2000" b="1" dirty="0" smtClean="0">
                <a:latin typeface="Calibri Light" pitchFamily="34" charset="0"/>
                <a:cs typeface="Calibri Light" pitchFamily="34" charset="0"/>
              </a:rPr>
              <a:t>związkom zawodowym</a:t>
            </a:r>
            <a:r>
              <a:rPr lang="pl-PL" sz="2000" dirty="0" smtClean="0">
                <a:latin typeface="Calibri Light" pitchFamily="34" charset="0"/>
                <a:cs typeface="Calibri Light" pitchFamily="34" charset="0"/>
              </a:rPr>
              <a:t> reprezentującym pracowników tym dialogu, poświęcimy ostatnią część naszego kursu. </a:t>
            </a:r>
          </a:p>
          <a:p>
            <a:pPr marL="446088" indent="-266700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NA POCZĄTEK…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5</a:t>
            </a:fld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DIALOG SPOŁECZNY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Dialog społeczny nie ma jednej, określonej prawem definicji. Można go opisać, jako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ogół wzajemnych relacji pomiędzy związkami zawodowymi i organizacjami pracodawców oraz ich stosunki z organami państwowymi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(rząd i jego agendy, samorząd lokalny, instytucje państwowe). 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Dialog społeczny może przyjąć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formę zinstytucjonalizowaną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Negocjacje zbiorowe w tym przypadku są prowadzone przez specjalnie powołane do tego celu instytucje, rady czy komisje, działające na podstawie aktów prawnych lub przyjętych porozumień. 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Pozainstytucjonalny dialog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realizowany może być z kolei poprzez zawieranie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układów zbiorowych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oraz konsultacje i opiniowanie.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Możemy również wyróżnić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dialog incydentalny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czyli doraźne formy kontaktu występujące zwłaszcza w sytuacji konfliktu lub zagrożenia konfliktem</a:t>
            </a: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DIALOG SPOŁECZNY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52839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Stronami dialogu społecznego są: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Strona związkowa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 reprezentująca interesy pracowników, zrzeszonych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organizacjach działających na wszystkich poziomach dialogu społecznego;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Strona pracodawcza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reprezentująca interesy pracodawców, reprezentująca interesy pracodawców, zrzeszonych w organizacjach działających na wszystkich poziomach dialogu społecznego;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Strona rządowa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reprezentująca interesy państwa, składająca się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przedstawicieli władzy wykonawczej.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Strona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związkowa i pracodawcza występujące razem określane są, jako 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strona społeczna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a zatem związki zawodowe i organizacje pracodawców nazywane są  partnerami społecznymi.</a:t>
            </a: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STRONY DIALOGU SPOŁECZNEGO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52839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Na podstawowe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zasady dialogu społecznego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składają się: </a:t>
            </a:r>
          </a:p>
          <a:p>
            <a:pPr marL="536575" lvl="0" indent="-26987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Niezależność i równowaga stron dialogu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 - organizacje pracowników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pracodawców uczestniczące w dialogu powinny być w pełni niezależne. Relacje między partnerami powinna charakteryzować względna równowaga - nie może dochodzić do sytuacji, kiedy jedna ze stron dominuje nad drugą. Dlatego też uczestnicy dialogu powinni być równi wobec prawa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536575" lvl="0" indent="-26987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Zaufanie i kompromis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- strony powinny kierować się zasadami wzajemnego zaufania, poszanowania oraz prowadzenia dialogu w dobrej wierze. Powinny być także nastawione na zawarcie kompromisu - przy dużej rozbieżności stanowisk - przynajmniej w kwestiach podstawowych. Wreszcie, muszą być gotowe do przestrzegania zawartych porozumień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ZASADY DIALOGU SPOŁECZNEGO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528392"/>
          </a:xfrm>
        </p:spPr>
        <p:txBody>
          <a:bodyPr>
            <a:noAutofit/>
          </a:bodyPr>
          <a:lstStyle/>
          <a:p>
            <a:pPr marL="442913" lvl="0" indent="-263525" algn="just"/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Działanie zgodnie z prawem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- dialog powinien dotyczyć spraw otwartych do dyskusji – poruszane zagadnienia nie mogą być uregulowane jednostronnie przez państwo. Zasady, według których jest prowadzony, powinny być jasno określone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zaakceptowane przez strony. Nie mogą stać w sprzeczności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obowiązującymi przepisami. Istotne jest także zbudowanie odpowiednich struktur, instytucji dialogu oraz zapewnienie na odpowiednim poziomie jego obsługi merytorycznej i logistycznej.</a:t>
            </a:r>
            <a:endParaRPr lang="pl-PL" sz="18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ZASADY DIALOGU SPOŁECZNEGO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ZWIĄZKI ZAWODOWE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9582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Zgodnie z zapisem w Ustawie o związkach zawodowych (art.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1 </a:t>
            </a:r>
            <a:r>
              <a:rPr lang="pl-PL" sz="1400" dirty="0" err="1" smtClean="0">
                <a:latin typeface="Calibri Light" pitchFamily="34" charset="0"/>
                <a:cs typeface="Calibri Light" pitchFamily="34" charset="0"/>
              </a:rPr>
              <a:t>ZwZawU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) związek zawodowy określany jest jako 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dobrowolna i samorządna organizacja ludzi pracy, powołana do reprezentowania i obrony ich praw, interesów zawodowych i socjalnych.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sprawach indywidualnych dotyczących wykonywania pracy zarobkowej, związki zawodowe reprezentują swoich członków i członkinie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. Warto jednak zaznaczyć, że osoba niezrzeszona może zwrócić się do związku zawodowego, aby ten podjął się obrony jej praw i interesów wobec pracodawcy. 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 zakresie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praw i interesów zbiorowych związki zawodowe reprezentują wszystkie osoby, których sytuacja jest uzależniona od kondycji rynku pracy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, warunków pracy oraz prawodawstwa w tym zakresie (poza osobami wykonującymi pracę zarobkową są to m.in. emeryci, renciści, osoby bezrobotne, stażyści, wolontariusze itp.). Reprezentacja ta nie zależy w tym przypadku od przynależności związkowej.  W sferze zbiorowego prawa pracy ten rodzaj reprezentacji obejmuje w szczególności możliwość występowania wobec pracodawców z różnorodnymi postulatami, opiniami czy żądaniami, które dotyczą interesów osób wykonujących pracę zarobkową, w tym negocjowania układów zbiorowych pracy i porozumień zbiorowych.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ZWIĄZKI ZAWODOWE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9582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Jednym z najważniejszych uprawnień związków zawodowych jest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prawo do prowadzenia rokowań zbiorowych oraz zawierania układów zbiorowych 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także innych porozumień przewidzianych przepisami prawa pracy.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Układy zbiorowe pracy stanowią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szczególny rodzaj porozumień zawieranych pomiędzy pracodawcami a związkami zawodowymi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reprezentującymi pracowników. Układy określają m.in.: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warunki wynagradzania za pracę i przyznawania innych świadczeń związanych z pracą 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ramy dialogu na szczeblu zakładowym. 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obowiązki stron,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Układ zbiorowy pracy stanowi źródło prawa pracy i jest rejestrowany przez właściwą dla firmy Okręgową Inspekcję 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UKŁAD ZBIOROWY PRACY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9582"/>
            <a:ext cx="6733256" cy="3528392"/>
          </a:xfrm>
        </p:spPr>
        <p:txBody>
          <a:bodyPr>
            <a:noAutofit/>
          </a:bodyPr>
          <a:lstStyle/>
          <a:p>
            <a:pPr marL="3175" indent="-3175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układach zbiorowych często zawiera się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regulacje korzystniejsze od regulacji ustawowych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– na przykład poprzez wprowadzenie tzw. nagród jubileuszowych czy wyższego niż kodeksowy zasiłku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chorobowego.</a:t>
            </a:r>
          </a:p>
          <a:p>
            <a:pPr marL="3175" indent="-3175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Układ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zbiorowy służy każdej ze stron.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Pracownikom często zapewnia lepsze i bardziej przewidywalne warunki zatrudnienia. Korzyści pracodawcy wynikają z kolei z uregulowanej sytuacji w relacjach z pracownikami oraz bardziej zmotywowanej załogi. 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Warto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podkreślić, że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zakładowy układ zbiorowy pracy może być zawarty wyłącznie w tych przedsiębiorstwach, w których działa związek zawodowy.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UKŁAD ZBIOROWY PRACY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9582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kilku już miejscach wspomnieliśmy o tym, jakiego wsparcia może się spodziewać pracowniczka lub pracownik od związku zawodowego. Zbierając w jedno najważniejsze korzyści wynikające z działalności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naszym zakładzie organizacji związkowej warto podkreślić: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Wsparcie w indywidualnych sprawach pracowniczych,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w tym pomoc w załatwianiu spraw pracowniczych i kadrowych, reprezentowanie pracownika w sporze z pracodawcą, ochrona przed nagłym i nieuzasadnionym zwolnieniem (dotyczy głównie osób należących do związku zawodowego i pracujących na umowę o pracę na czas nieokreślony), bezpłatna pomoc prawna, wsparcie w sytuacjach losowych;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DZIAŁALNOŚĆ ZWIĄZKOWA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9582"/>
            <a:ext cx="6733256" cy="3528392"/>
          </a:xfrm>
        </p:spPr>
        <p:txBody>
          <a:bodyPr>
            <a:noAutofit/>
          </a:bodyPr>
          <a:lstStyle/>
          <a:p>
            <a:pPr marL="536575" lvl="0" indent="-269875" algn="just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Zajmowanie stanowiska w sprawach dotyczących zbiorowych interesów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b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praw pracowników,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w tym negocjowanie zasad wynagrodzeń, konsultacje regulaminu pracy, negocjowanie planu urlopowego; ta rola związków zawodowych przekłada się również na możliwość funkcjonowania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zakładzie pracy układu zbiorowego pracy, </a:t>
            </a:r>
          </a:p>
          <a:p>
            <a:pPr marL="536575" lvl="0" indent="-269875" algn="just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Sprawowanie kontroli nad przestrzeganiem w zakładzie pracy przepisów prawa pracy, a w szczególności przepisów oraz zasad bezpieczeństwa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b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higieny 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w tym również kierowanie działalnością społecznej inspekcji pracy i współdziałanie z Państwową Inspekcją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Pracy.</a:t>
            </a:r>
          </a:p>
          <a:p>
            <a:pPr marL="3175" lvl="0" indent="-3175"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Związki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zawodowe często oferują również: szkolenia i możliwość podnoszenia kwalifikacji zawodowych; poradniki, biuletyny i inne materiały edukacyjne dotyczące rynku pracy, praw pracowniczych i spraw branżowych; wsparcie socjalne i benefity dla osób znajdujących się w szczególnej sytuacji; wsparcie dla emerytów; imprezy okolicznościowe i inne działania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charakterze kulturalno-integracyjnym.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DZIAŁALNOŚĆ ZWIĄZKOWA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00151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zakończenie kursu proponujemy powrót do pytania wyjściowego </a:t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 ostatni już moment refleksji: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650875" indent="-384175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Czym jest dla Ciebie godna praca?</a:t>
            </a:r>
          </a:p>
          <a:p>
            <a:pPr marL="650875" indent="-384175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Jakie działania wydają Ci się kluczowe dla poprawy standardów pracy w Twoim zakładzie i w Twojej 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20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branży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?</a:t>
            </a:r>
          </a:p>
          <a:p>
            <a:pPr marL="650875" indent="-384175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Jak widzisz swój udział we wzmacnianiu 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20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rozwijaniu standardów godnej pracy?</a:t>
            </a:r>
          </a:p>
          <a:p>
            <a:pPr marL="650875" indent="-384175">
              <a:buFont typeface="+mj-lt"/>
              <a:buAutoNum type="arabicParenR"/>
            </a:pP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Czego jeszcze chciał(a)byś się dowiedzieć 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20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2000" i="1" dirty="0" smtClean="0">
                <a:latin typeface="Calibri Light" pitchFamily="34" charset="0"/>
                <a:cs typeface="Calibri Light" pitchFamily="34" charset="0"/>
              </a:rPr>
              <a:t>omawianym temacie? 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PODSUMOWANIE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668344" y="2283718"/>
            <a:ext cx="1116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?</a:t>
            </a:r>
            <a:endParaRPr lang="pl-PL" sz="1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CO DALEJ?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00151"/>
            <a:ext cx="6733256" cy="3747863"/>
          </a:xfrm>
        </p:spPr>
        <p:txBody>
          <a:bodyPr>
            <a:noAutofit/>
          </a:bodyPr>
          <a:lstStyle/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Możesz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teraz podsumować informacje zdobyte w tej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części kursu rozwiązując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przygotowany przez nas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quiz.</a:t>
            </a:r>
            <a:endParaRPr lang="pl-PL" sz="1800" b="1" dirty="0">
              <a:latin typeface="Calibri Light" pitchFamily="34" charset="0"/>
              <a:cs typeface="Calibri Light" pitchFamily="34" charset="0"/>
            </a:endParaRPr>
          </a:p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>
                <a:latin typeface="Calibri Light" pitchFamily="34" charset="0"/>
                <a:cs typeface="Calibri Light" pitchFamily="34" charset="0"/>
              </a:rPr>
              <a:t>Zachęcamy również do zapoznania się z </a:t>
            </a:r>
            <a:r>
              <a:rPr lang="pl-PL" sz="1800" b="1" dirty="0">
                <a:latin typeface="Calibri Light" pitchFamily="34" charset="0"/>
                <a:cs typeface="Calibri Light" pitchFamily="34" charset="0"/>
              </a:rPr>
              <a:t>materiałami uzupełniającymi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: tekstami źródłowymi, raportami oraz artykułami pogłębiającymi tematy poruszone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powyżej.</a:t>
            </a:r>
          </a:p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Linki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do quizu oraz materiałów uzupełniających znajdują się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pod </a:t>
            </a:r>
            <a:r>
              <a:rPr lang="pl-PL" sz="1800" b="1" dirty="0">
                <a:latin typeface="Calibri Light" pitchFamily="34" charset="0"/>
                <a:cs typeface="Calibri Light" pitchFamily="34" charset="0"/>
              </a:rPr>
              <a:t>prezentacją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pPr marL="609600" lvl="0">
              <a:spcBef>
                <a:spcPts val="600"/>
              </a:spcBef>
              <a:spcAft>
                <a:spcPts val="1000"/>
              </a:spcAft>
              <a:buNone/>
            </a:pPr>
            <a:endParaRPr lang="pl-PL" sz="1800" i="1" dirty="0" smtClean="0">
              <a:latin typeface="Calibri Light" pitchFamily="34" charset="0"/>
              <a:cs typeface="Calibri Light" pitchFamily="34" charset="0"/>
            </a:endParaRPr>
          </a:p>
          <a:p>
            <a:pPr marL="609600" lvl="0">
              <a:spcBef>
                <a:spcPts val="600"/>
              </a:spcBef>
              <a:spcAft>
                <a:spcPts val="1000"/>
              </a:spcAft>
              <a:buNone/>
            </a:pPr>
            <a:endParaRPr lang="pl-PL" sz="1800" i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18</a:t>
            </a:fld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28104" y="2116100"/>
            <a:ext cx="5760000" cy="9113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itchFamily="34" charset="0"/>
                <a:cs typeface="Calibri Light" pitchFamily="34" charset="0"/>
              </a:rPr>
              <a:t>DZIĘKUJEMY ZA UWAGĘ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556</Words>
  <Application>Microsoft Office PowerPoint</Application>
  <PresentationFormat>Pokaz na ekranie (16:9)</PresentationFormat>
  <Paragraphs>91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Slajd 1</vt:lpstr>
      <vt:lpstr>DIALOG SPOŁECZNY  NA RZECZ GODNEJ PRACY</vt:lpstr>
      <vt:lpstr>SPIS TREŚCI </vt:lpstr>
      <vt:lpstr>NA POCZĄTEK…</vt:lpstr>
      <vt:lpstr>NA POCZĄTEK…</vt:lpstr>
      <vt:lpstr>DIALOG SPOŁECZNY</vt:lpstr>
      <vt:lpstr>DIALOG SPOŁECZNY </vt:lpstr>
      <vt:lpstr>STRONY DIALOGU SPOŁECZNEGO</vt:lpstr>
      <vt:lpstr>ZASADY DIALOGU SPOŁECZNEGO</vt:lpstr>
      <vt:lpstr>ZASADY DIALOGU SPOŁECZNEGO</vt:lpstr>
      <vt:lpstr>ZWIĄZKI ZAWODOWE</vt:lpstr>
      <vt:lpstr>ZWIĄZKI ZAWODOWE </vt:lpstr>
      <vt:lpstr>UKŁAD ZBIOROWY PRACY </vt:lpstr>
      <vt:lpstr>UKŁAD ZBIOROWY PRACY </vt:lpstr>
      <vt:lpstr>DZIAŁALNOŚĆ ZWIĄZKOWA</vt:lpstr>
      <vt:lpstr>DZIAŁALNOŚĆ ZWIĄZKOWA</vt:lpstr>
      <vt:lpstr>PODSUMOWANIE</vt:lpstr>
      <vt:lpstr>CO DALEJ? </vt:lpstr>
      <vt:lpstr>DZIĘKUJEMY ZA UWAGĘ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Ola Latocha</dc:creator>
  <cp:lastModifiedBy>Ola Latocha</cp:lastModifiedBy>
  <cp:revision>136</cp:revision>
  <dcterms:created xsi:type="dcterms:W3CDTF">2020-12-01T18:59:05Z</dcterms:created>
  <dcterms:modified xsi:type="dcterms:W3CDTF">2020-12-03T04:40:37Z</dcterms:modified>
</cp:coreProperties>
</file>